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</p:sldIdLst>
  <p:sldSz cy="5143500" cx="9144000"/>
  <p:notesSz cx="6858000" cy="9144000"/>
  <p:embeddedFontLst>
    <p:embeddedFont>
      <p:font typeface="Raleway"/>
      <p:regular r:id="rId36"/>
      <p:bold r:id="rId37"/>
      <p:italic r:id="rId38"/>
      <p:boldItalic r:id="rId39"/>
    </p:embeddedFont>
    <p:embeddedFont>
      <p:font typeface="Anton"/>
      <p:regular r:id="rId40"/>
    </p:embeddedFont>
    <p:embeddedFont>
      <p:font typeface="Nanum Gothic"/>
      <p:regular r:id="rId41"/>
      <p:bold r:id="rId42"/>
    </p:embeddedFont>
    <p:embeddedFont>
      <p:font typeface="Manjari"/>
      <p:regular r:id="rId43"/>
      <p:bold r:id="rId4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5ADB42A4-AE48-4398-94B6-D314B38562D1}">
  <a:tblStyle styleId="{5ADB42A4-AE48-4398-94B6-D314B38562D1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Anton-regular.fntdata"/><Relationship Id="rId20" Type="http://schemas.openxmlformats.org/officeDocument/2006/relationships/slide" Target="slides/slide14.xml"/><Relationship Id="rId42" Type="http://schemas.openxmlformats.org/officeDocument/2006/relationships/font" Target="fonts/NanumGothic-bold.fntdata"/><Relationship Id="rId41" Type="http://schemas.openxmlformats.org/officeDocument/2006/relationships/font" Target="fonts/NanumGothic-regular.fntdata"/><Relationship Id="rId22" Type="http://schemas.openxmlformats.org/officeDocument/2006/relationships/slide" Target="slides/slide16.xml"/><Relationship Id="rId44" Type="http://schemas.openxmlformats.org/officeDocument/2006/relationships/font" Target="fonts/Manjari-bold.fntdata"/><Relationship Id="rId21" Type="http://schemas.openxmlformats.org/officeDocument/2006/relationships/slide" Target="slides/slide15.xml"/><Relationship Id="rId43" Type="http://schemas.openxmlformats.org/officeDocument/2006/relationships/font" Target="fonts/Manjari-regular.fntdata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font" Target="fonts/Raleway-bold.fntdata"/><Relationship Id="rId14" Type="http://schemas.openxmlformats.org/officeDocument/2006/relationships/slide" Target="slides/slide8.xml"/><Relationship Id="rId36" Type="http://schemas.openxmlformats.org/officeDocument/2006/relationships/font" Target="fonts/Raleway-regular.fntdata"/><Relationship Id="rId17" Type="http://schemas.openxmlformats.org/officeDocument/2006/relationships/slide" Target="slides/slide11.xml"/><Relationship Id="rId39" Type="http://schemas.openxmlformats.org/officeDocument/2006/relationships/font" Target="fonts/Raleway-boldItalic.fntdata"/><Relationship Id="rId16" Type="http://schemas.openxmlformats.org/officeDocument/2006/relationships/slide" Target="slides/slide10.xml"/><Relationship Id="rId38" Type="http://schemas.openxmlformats.org/officeDocument/2006/relationships/font" Target="fonts/Raleway-italic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31938f5138d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g31938f5138d_3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31938f5138d_6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g31938f5138d_6_14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1a28536ce2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g31a28536ce2_0_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1a28536ce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g31a28536ce2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31ae5546ee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g31ae5546ee6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31a28536ce2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g31a28536ce2_0_1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1ae5546ee6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g31ae5546ee6_0_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31ae5546ee6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g31ae5546ee6_0_2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31ae5546ee6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g31ae5546ee6_0_3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31ae5546ee6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g31ae5546ee6_0_7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31ae5546ee6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g31ae5546ee6_0_4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1938f5138d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g31938f5138d_4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31ae5546ee6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g31ae5546ee6_0_5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31b02d2bd0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g31b02d2bd05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31938f5138d_6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g31938f5138d_6_14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31a7fbaf436_3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g31a7fbaf436_3_1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31a7fbaf436_3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g31a7fbaf436_3_3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31a7fbaf436_3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g31a7fbaf436_3_5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31a7fbaf436_3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g31a7fbaf436_3_7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31a7fbaf436_3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g31a7fbaf436_3_6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31a7fbaf436_3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g31a7fbaf436_3_10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31a7fbaf436_3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31a7fbaf436_3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1938f5138d_6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g31938f5138d_6_2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1b03073c6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g31b03073c6a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1b03073c6a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g31b03073c6a_0_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1b03073c6a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g31b03073c6a_0_2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1938f5138d_6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g31938f5138d_6_13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31b03073c6a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g31b03073c6a_0_16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31b03073c6a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g31b03073c6a_0_17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>
  <p:cSld name="TITLE_1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485874" y="729194"/>
            <a:ext cx="7951500" cy="14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437A"/>
              </a:buClr>
              <a:buSzPts val="3600"/>
              <a:buFont typeface="Raleway"/>
              <a:buNone/>
              <a:defRPr b="1" i="0">
                <a:latin typeface="Raleway"/>
                <a:ea typeface="Raleway"/>
                <a:cs typeface="Raleway"/>
                <a:sym typeface="Raleway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437A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437A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437A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437A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437A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437A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437A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437A"/>
              </a:buClr>
              <a:buSzPts val="1800"/>
              <a:buNone/>
              <a:defRPr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533862" y="2630569"/>
            <a:ext cx="2818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437A"/>
              </a:buClr>
              <a:buSzPts val="1600"/>
              <a:buFont typeface="Raleway"/>
              <a:buNone/>
              <a:defRPr b="0" i="0" sz="1600">
                <a:latin typeface="Raleway"/>
                <a:ea typeface="Raleway"/>
                <a:cs typeface="Raleway"/>
                <a:sym typeface="Raleway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437A"/>
              </a:buClr>
              <a:buSzPts val="18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437A"/>
              </a:buClr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437A"/>
              </a:buClr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437A"/>
              </a:buClr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437A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437A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437A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437A"/>
              </a:buClr>
              <a:buSzPts val="1800"/>
              <a:buNone/>
              <a:defRPr/>
            </a:lvl9pPr>
          </a:lstStyle>
          <a:p/>
        </p:txBody>
      </p:sp>
      <p:sp>
        <p:nvSpPr>
          <p:cNvPr id="53" name="Google Shape;53;p13"/>
          <p:cNvSpPr txBox="1"/>
          <p:nvPr>
            <p:ph idx="2" type="body"/>
          </p:nvPr>
        </p:nvSpPr>
        <p:spPr>
          <a:xfrm>
            <a:off x="485875" y="3060860"/>
            <a:ext cx="4992300" cy="15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437A"/>
              </a:buClr>
              <a:buSzPts val="1800"/>
              <a:buFont typeface="Nanum Gothic"/>
              <a:buNone/>
              <a:defRPr b="0" i="0" sz="1800">
                <a:latin typeface="Nanum Gothic"/>
                <a:ea typeface="Nanum Gothic"/>
                <a:cs typeface="Nanum Gothic"/>
                <a:sym typeface="Nanum Gothic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437A"/>
              </a:buClr>
              <a:buSzPts val="18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437A"/>
              </a:buClr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437A"/>
              </a:buClr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437A"/>
              </a:buClr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437A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437A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437A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437A"/>
              </a:buClr>
              <a:buSzPts val="1800"/>
              <a:buNone/>
              <a:defRPr/>
            </a:lvl9pPr>
          </a:lstStyle>
          <a:p/>
        </p:txBody>
      </p:sp>
      <p:sp>
        <p:nvSpPr>
          <p:cNvPr id="54" name="Google Shape;54;p13"/>
          <p:cNvSpPr txBox="1"/>
          <p:nvPr>
            <p:ph idx="3" type="body"/>
          </p:nvPr>
        </p:nvSpPr>
        <p:spPr>
          <a:xfrm>
            <a:off x="485874" y="2009199"/>
            <a:ext cx="7951500" cy="64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437A"/>
              </a:buClr>
              <a:buSzPts val="2000"/>
              <a:buFont typeface="Raleway"/>
              <a:buNone/>
              <a:defRPr b="0" i="0" sz="2000">
                <a:latin typeface="Raleway"/>
                <a:ea typeface="Raleway"/>
                <a:cs typeface="Raleway"/>
                <a:sym typeface="Raleway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437A"/>
              </a:buClr>
              <a:buSzPts val="18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437A"/>
              </a:buClr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437A"/>
              </a:buClr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437A"/>
              </a:buClr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437A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437A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437A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437A"/>
              </a:buClr>
              <a:buSzPts val="1800"/>
              <a:buNone/>
              <a:defRPr/>
            </a:lvl9pPr>
          </a:lstStyle>
          <a:p/>
        </p:txBody>
      </p:sp>
      <p:sp>
        <p:nvSpPr>
          <p:cNvPr id="55" name="Google Shape;55;p13"/>
          <p:cNvSpPr txBox="1"/>
          <p:nvPr>
            <p:ph idx="4" type="body"/>
          </p:nvPr>
        </p:nvSpPr>
        <p:spPr>
          <a:xfrm>
            <a:off x="485874" y="406694"/>
            <a:ext cx="7951500" cy="64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437A"/>
              </a:buClr>
              <a:buSzPts val="2000"/>
              <a:buFont typeface="Raleway"/>
              <a:buNone/>
              <a:defRPr b="0" i="0" sz="2000">
                <a:latin typeface="Raleway"/>
                <a:ea typeface="Raleway"/>
                <a:cs typeface="Raleway"/>
                <a:sym typeface="Raleway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437A"/>
              </a:buClr>
              <a:buSzPts val="18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437A"/>
              </a:buClr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437A"/>
              </a:buClr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437A"/>
              </a:buClr>
              <a:buSzPts val="1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437A"/>
              </a:buClr>
              <a:buSzPts val="18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437A"/>
              </a:buClr>
              <a:buSzPts val="18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437A"/>
              </a:buClr>
              <a:buSzPts val="18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437A"/>
              </a:buClr>
              <a:buSzPts val="1800"/>
              <a:buNone/>
              <a:defRPr/>
            </a:lvl9pPr>
          </a:lstStyle>
          <a:p/>
        </p:txBody>
      </p:sp>
      <p:sp>
        <p:nvSpPr>
          <p:cNvPr id="56" name="Google Shape;56;p13"/>
          <p:cNvSpPr txBox="1"/>
          <p:nvPr>
            <p:ph idx="12" type="sldNum"/>
          </p:nvPr>
        </p:nvSpPr>
        <p:spPr>
          <a:xfrm>
            <a:off x="5486400" y="4627562"/>
            <a:ext cx="21336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Relationship Id="rId4" Type="http://schemas.openxmlformats.org/officeDocument/2006/relationships/image" Target="../media/image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jpg"/><Relationship Id="rId4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jpg"/><Relationship Id="rId4" Type="http://schemas.openxmlformats.org/officeDocument/2006/relationships/image" Target="../media/image4.png"/><Relationship Id="rId5" Type="http://schemas.openxmlformats.org/officeDocument/2006/relationships/image" Target="../media/image19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jpg"/><Relationship Id="rId4" Type="http://schemas.openxmlformats.org/officeDocument/2006/relationships/image" Target="../media/image4.png"/><Relationship Id="rId5" Type="http://schemas.openxmlformats.org/officeDocument/2006/relationships/image" Target="../media/image2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jpg"/><Relationship Id="rId4" Type="http://schemas.openxmlformats.org/officeDocument/2006/relationships/image" Target="../media/image4.png"/><Relationship Id="rId5" Type="http://schemas.openxmlformats.org/officeDocument/2006/relationships/image" Target="../media/image2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jpg"/><Relationship Id="rId4" Type="http://schemas.openxmlformats.org/officeDocument/2006/relationships/image" Target="../media/image4.png"/><Relationship Id="rId5" Type="http://schemas.openxmlformats.org/officeDocument/2006/relationships/image" Target="../media/image2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jpg"/><Relationship Id="rId4" Type="http://schemas.openxmlformats.org/officeDocument/2006/relationships/image" Target="../media/image4.png"/><Relationship Id="rId5" Type="http://schemas.openxmlformats.org/officeDocument/2006/relationships/image" Target="../media/image2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jpg"/><Relationship Id="rId4" Type="http://schemas.openxmlformats.org/officeDocument/2006/relationships/image" Target="../media/image4.png"/><Relationship Id="rId5" Type="http://schemas.openxmlformats.org/officeDocument/2006/relationships/image" Target="../media/image2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jpg"/><Relationship Id="rId4" Type="http://schemas.openxmlformats.org/officeDocument/2006/relationships/image" Target="../media/image4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7" Type="http://schemas.openxmlformats.org/officeDocument/2006/relationships/image" Target="../media/image2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.jpg"/><Relationship Id="rId4" Type="http://schemas.openxmlformats.org/officeDocument/2006/relationships/image" Target="../media/image4.png"/><Relationship Id="rId5" Type="http://schemas.openxmlformats.org/officeDocument/2006/relationships/image" Target="../media/image27.png"/><Relationship Id="rId6" Type="http://schemas.openxmlformats.org/officeDocument/2006/relationships/image" Target="../media/image29.png"/><Relationship Id="rId7" Type="http://schemas.openxmlformats.org/officeDocument/2006/relationships/image" Target="../media/image30.png"/><Relationship Id="rId8" Type="http://schemas.openxmlformats.org/officeDocument/2006/relationships/image" Target="../media/image3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.jpg"/><Relationship Id="rId4" Type="http://schemas.openxmlformats.org/officeDocument/2006/relationships/image" Target="../media/image4.png"/><Relationship Id="rId5" Type="http://schemas.openxmlformats.org/officeDocument/2006/relationships/image" Target="../media/image32.png"/><Relationship Id="rId6" Type="http://schemas.openxmlformats.org/officeDocument/2006/relationships/image" Target="../media/image3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1.jpg"/><Relationship Id="rId6" Type="http://schemas.openxmlformats.org/officeDocument/2006/relationships/image" Target="../media/image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.jpg"/><Relationship Id="rId4" Type="http://schemas.openxmlformats.org/officeDocument/2006/relationships/image" Target="../media/image4.png"/><Relationship Id="rId5" Type="http://schemas.openxmlformats.org/officeDocument/2006/relationships/image" Target="../media/image3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.jpg"/><Relationship Id="rId4" Type="http://schemas.openxmlformats.org/officeDocument/2006/relationships/image" Target="../media/image4.png"/><Relationship Id="rId5" Type="http://schemas.openxmlformats.org/officeDocument/2006/relationships/image" Target="../media/image3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.jpg"/><Relationship Id="rId4" Type="http://schemas.openxmlformats.org/officeDocument/2006/relationships/image" Target="../media/image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.jpg"/><Relationship Id="rId4" Type="http://schemas.openxmlformats.org/officeDocument/2006/relationships/image" Target="../media/image4.png"/><Relationship Id="rId5" Type="http://schemas.openxmlformats.org/officeDocument/2006/relationships/image" Target="../media/image36.png"/><Relationship Id="rId6" Type="http://schemas.openxmlformats.org/officeDocument/2006/relationships/image" Target="../media/image37.png"/><Relationship Id="rId7" Type="http://schemas.openxmlformats.org/officeDocument/2006/relationships/image" Target="../media/image3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.jpg"/><Relationship Id="rId4" Type="http://schemas.openxmlformats.org/officeDocument/2006/relationships/image" Target="../media/image4.png"/><Relationship Id="rId5" Type="http://schemas.openxmlformats.org/officeDocument/2006/relationships/image" Target="../media/image3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.jpg"/><Relationship Id="rId4" Type="http://schemas.openxmlformats.org/officeDocument/2006/relationships/image" Target="../media/image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.jpg"/><Relationship Id="rId4" Type="http://schemas.openxmlformats.org/officeDocument/2006/relationships/image" Target="../media/image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.jpg"/><Relationship Id="rId4" Type="http://schemas.openxmlformats.org/officeDocument/2006/relationships/image" Target="../media/image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.jpg"/><Relationship Id="rId4" Type="http://schemas.openxmlformats.org/officeDocument/2006/relationships/image" Target="../media/image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jpg"/><Relationship Id="rId4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jpg"/><Relationship Id="rId4" Type="http://schemas.openxmlformats.org/officeDocument/2006/relationships/image" Target="../media/image4.png"/><Relationship Id="rId5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jpg"/><Relationship Id="rId4" Type="http://schemas.openxmlformats.org/officeDocument/2006/relationships/image" Target="../media/image4.png"/><Relationship Id="rId5" Type="http://schemas.openxmlformats.org/officeDocument/2006/relationships/image" Target="../media/image9.png"/><Relationship Id="rId6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jpg"/><Relationship Id="rId4" Type="http://schemas.openxmlformats.org/officeDocument/2006/relationships/image" Target="../media/image4.png"/><Relationship Id="rId5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jpg"/><Relationship Id="rId4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jpg"/><Relationship Id="rId4" Type="http://schemas.openxmlformats.org/officeDocument/2006/relationships/image" Target="../media/image4.png"/><Relationship Id="rId9" Type="http://schemas.openxmlformats.org/officeDocument/2006/relationships/image" Target="../media/image16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jpg"/><Relationship Id="rId4" Type="http://schemas.openxmlformats.org/officeDocument/2006/relationships/image" Target="../media/image4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A2A2A"/>
        </a:soli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318800"/>
            <a:ext cx="9143998" cy="2824708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4"/>
          <p:cNvSpPr txBox="1"/>
          <p:nvPr/>
        </p:nvSpPr>
        <p:spPr>
          <a:xfrm>
            <a:off x="387350" y="1670050"/>
            <a:ext cx="4870500" cy="22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208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i="0" lang="ko" sz="1300" u="none" cap="none" strike="noStrike">
                <a:solidFill>
                  <a:srgbClr val="A3D2EB"/>
                </a:solidFill>
                <a:latin typeface="Calibri"/>
                <a:ea typeface="Calibri"/>
                <a:cs typeface="Calibri"/>
                <a:sym typeface="Calibri"/>
              </a:rPr>
              <a:t>for SKKU</a:t>
            </a:r>
            <a:r>
              <a:rPr b="1" lang="ko" sz="1300">
                <a:solidFill>
                  <a:srgbClr val="A3D2EB"/>
                </a:solidFill>
                <a:latin typeface="Calibri"/>
                <a:ea typeface="Calibri"/>
                <a:cs typeface="Calibri"/>
                <a:sym typeface="Calibri"/>
              </a:rPr>
              <a:t> student</a:t>
            </a:r>
            <a:endParaRPr b="1" sz="700"/>
          </a:p>
        </p:txBody>
      </p:sp>
      <p:sp>
        <p:nvSpPr>
          <p:cNvPr id="63" name="Google Shape;63;p14"/>
          <p:cNvSpPr txBox="1"/>
          <p:nvPr/>
        </p:nvSpPr>
        <p:spPr>
          <a:xfrm>
            <a:off x="311150" y="449150"/>
            <a:ext cx="5998200" cy="103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ko" sz="4100">
                <a:solidFill>
                  <a:srgbClr val="A3D2EB"/>
                </a:solidFill>
                <a:latin typeface="Anton"/>
                <a:ea typeface="Anton"/>
                <a:cs typeface="Anton"/>
                <a:sym typeface="Anton"/>
              </a:rPr>
              <a:t>Timetable Recommendation program</a:t>
            </a:r>
            <a:endParaRPr sz="700"/>
          </a:p>
        </p:txBody>
      </p:sp>
      <p:sp>
        <p:nvSpPr>
          <p:cNvPr id="64" name="Google Shape;64;p14"/>
          <p:cNvSpPr txBox="1"/>
          <p:nvPr/>
        </p:nvSpPr>
        <p:spPr>
          <a:xfrm>
            <a:off x="311150" y="2684600"/>
            <a:ext cx="3682200" cy="20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00" lIns="182800" spcFirstLastPara="1" rIns="182800" wrap="square" tIns="182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400"/>
              <a:buFont typeface="Arial"/>
              <a:buNone/>
            </a:pPr>
            <a:r>
              <a:rPr b="1" i="0" lang="ko" u="none" cap="none" strike="noStrike">
                <a:solidFill>
                  <a:srgbClr val="666666"/>
                </a:solidFill>
                <a:latin typeface="Raleway"/>
                <a:ea typeface="Raleway"/>
                <a:cs typeface="Raleway"/>
                <a:sym typeface="Raleway"/>
              </a:rPr>
              <a:t>Team 4</a:t>
            </a:r>
            <a:endParaRPr b="1" i="0" u="none" cap="none" strike="noStrike">
              <a:solidFill>
                <a:srgbClr val="666666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400"/>
              <a:buFont typeface="Arial"/>
              <a:buNone/>
            </a:pPr>
            <a:r>
              <a:rPr b="0" i="0" lang="ko" u="none" cap="none" strike="noStrike">
                <a:solidFill>
                  <a:srgbClr val="666666"/>
                </a:solidFill>
                <a:latin typeface="Raleway"/>
                <a:ea typeface="Raleway"/>
                <a:cs typeface="Raleway"/>
                <a:sym typeface="Raleway"/>
              </a:rPr>
              <a:t>2020312852 Kim Min</a:t>
            </a:r>
            <a:endParaRPr b="0" i="0" u="none" cap="none" strike="noStrike">
              <a:solidFill>
                <a:srgbClr val="666666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400"/>
              <a:buFont typeface="Arial"/>
              <a:buNone/>
            </a:pPr>
            <a:r>
              <a:rPr b="0" i="0" lang="ko" u="none" cap="none" strike="noStrike">
                <a:solidFill>
                  <a:srgbClr val="666666"/>
                </a:solidFill>
                <a:latin typeface="Raleway"/>
                <a:ea typeface="Raleway"/>
                <a:cs typeface="Raleway"/>
                <a:sym typeface="Raleway"/>
              </a:rPr>
              <a:t>2021313128 Kim Woomin</a:t>
            </a:r>
            <a:endParaRPr b="0" i="0" u="none" cap="none" strike="noStrike">
              <a:solidFill>
                <a:srgbClr val="666666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400"/>
              <a:buFont typeface="Arial"/>
              <a:buNone/>
            </a:pPr>
            <a:r>
              <a:rPr b="0" i="0" lang="ko" u="none" cap="none" strike="noStrike">
                <a:solidFill>
                  <a:srgbClr val="666666"/>
                </a:solidFill>
                <a:latin typeface="Raleway"/>
                <a:ea typeface="Raleway"/>
                <a:cs typeface="Raleway"/>
                <a:sym typeface="Raleway"/>
              </a:rPr>
              <a:t>2019314864 Min Yeeun</a:t>
            </a:r>
            <a:endParaRPr b="0" i="0" u="none" cap="none" strike="noStrike">
              <a:solidFill>
                <a:srgbClr val="666666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400"/>
              <a:buFont typeface="Arial"/>
              <a:buNone/>
            </a:pPr>
            <a:r>
              <a:rPr b="0" i="0" lang="ko" u="none" cap="none" strike="noStrike">
                <a:solidFill>
                  <a:srgbClr val="666666"/>
                </a:solidFill>
                <a:latin typeface="Raleway"/>
                <a:ea typeface="Raleway"/>
                <a:cs typeface="Raleway"/>
                <a:sym typeface="Raleway"/>
              </a:rPr>
              <a:t>2018312186 Park Seongmin</a:t>
            </a:r>
            <a:endParaRPr b="0" i="0" u="none" cap="none" strike="noStrike">
              <a:solidFill>
                <a:srgbClr val="666666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400"/>
              <a:buFont typeface="Arial"/>
              <a:buNone/>
            </a:pPr>
            <a:r>
              <a:rPr b="0" i="0" lang="ko" u="none" cap="none" strike="noStrike">
                <a:solidFill>
                  <a:srgbClr val="666666"/>
                </a:solidFill>
                <a:latin typeface="Raleway"/>
                <a:ea typeface="Raleway"/>
                <a:cs typeface="Raleway"/>
                <a:sym typeface="Raleway"/>
              </a:rPr>
              <a:t>2021313553 Oh Wonjun</a:t>
            </a:r>
            <a:endParaRPr b="0" i="0" u="none" cap="none" strike="noStrike">
              <a:solidFill>
                <a:srgbClr val="666666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400"/>
              <a:buFont typeface="Arial"/>
              <a:buNone/>
            </a:pPr>
            <a:r>
              <a:rPr b="0" i="0" lang="ko" u="none" cap="none" strike="noStrike">
                <a:solidFill>
                  <a:srgbClr val="666666"/>
                </a:solidFill>
                <a:latin typeface="Raleway"/>
                <a:ea typeface="Raleway"/>
                <a:cs typeface="Raleway"/>
                <a:sym typeface="Raleway"/>
              </a:rPr>
              <a:t>2021314455 Choi Yeonjae</a:t>
            </a:r>
            <a:endParaRPr b="0" i="0" u="none" cap="none" strike="noStrike">
              <a:solidFill>
                <a:srgbClr val="666666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400"/>
              <a:buFont typeface="Arial"/>
              <a:buNone/>
            </a:pPr>
            <a:r>
              <a:rPr b="0" i="0" lang="ko" u="none" cap="none" strike="noStrike">
                <a:solidFill>
                  <a:srgbClr val="666666"/>
                </a:solidFill>
                <a:latin typeface="Raleway"/>
                <a:ea typeface="Raleway"/>
                <a:cs typeface="Raleway"/>
                <a:sym typeface="Raleway"/>
              </a:rPr>
              <a:t>2023313243 Zulsyahmi bin Zulkefli</a:t>
            </a:r>
            <a:endParaRPr b="0" i="0" u="none" cap="none" strike="noStrike">
              <a:solidFill>
                <a:srgbClr val="666666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65" name="Google Shape;65;p14"/>
          <p:cNvPicPr preferRelativeResize="0"/>
          <p:nvPr/>
        </p:nvPicPr>
        <p:blipFill rotWithShape="1">
          <a:blip r:embed="rId4">
            <a:alphaModFix/>
          </a:blip>
          <a:srcRect b="12586" l="0" r="0" t="17916"/>
          <a:stretch/>
        </p:blipFill>
        <p:spPr>
          <a:xfrm>
            <a:off x="7162500" y="3725825"/>
            <a:ext cx="1513550" cy="105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3"/>
          <p:cNvSpPr txBox="1"/>
          <p:nvPr/>
        </p:nvSpPr>
        <p:spPr>
          <a:xfrm>
            <a:off x="1628550" y="1658100"/>
            <a:ext cx="5886900" cy="182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>
                <a:solidFill>
                  <a:srgbClr val="2A2A2A"/>
                </a:solidFill>
                <a:latin typeface="Anton"/>
                <a:ea typeface="Anton"/>
                <a:cs typeface="Anton"/>
                <a:sym typeface="Anton"/>
              </a:rPr>
              <a:t>Section 3</a:t>
            </a:r>
            <a:endParaRPr sz="2500">
              <a:solidFill>
                <a:srgbClr val="2A2A2A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4100">
                <a:solidFill>
                  <a:srgbClr val="2A2A2A"/>
                </a:solidFill>
                <a:latin typeface="Anton"/>
                <a:ea typeface="Anton"/>
                <a:cs typeface="Anton"/>
                <a:sym typeface="Anton"/>
              </a:rPr>
              <a:t>Implementation &amp; Demo</a:t>
            </a:r>
            <a:endParaRPr sz="700">
              <a:solidFill>
                <a:srgbClr val="2A2A2A"/>
              </a:solidFill>
            </a:endParaRPr>
          </a:p>
        </p:txBody>
      </p:sp>
      <p:sp>
        <p:nvSpPr>
          <p:cNvPr id="165" name="Google Shape;165;p23"/>
          <p:cNvSpPr txBox="1"/>
          <p:nvPr/>
        </p:nvSpPr>
        <p:spPr>
          <a:xfrm>
            <a:off x="279400" y="215900"/>
            <a:ext cx="2254200" cy="13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2A2A2A"/>
                </a:solidFill>
                <a:latin typeface="Anton"/>
                <a:ea typeface="Anton"/>
                <a:cs typeface="Anton"/>
                <a:sym typeface="Anton"/>
              </a:rPr>
              <a:t>Timetable for skku</a:t>
            </a:r>
            <a:endParaRPr sz="7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166" name="Google Shape;166;p23"/>
          <p:cNvPicPr preferRelativeResize="0"/>
          <p:nvPr/>
        </p:nvPicPr>
        <p:blipFill rotWithShape="1">
          <a:blip r:embed="rId3">
            <a:alphaModFix/>
          </a:blip>
          <a:srcRect b="12586" l="0" r="0" t="17916"/>
          <a:stretch/>
        </p:blipFill>
        <p:spPr>
          <a:xfrm>
            <a:off x="8416125" y="69650"/>
            <a:ext cx="511963" cy="35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3200" y="419100"/>
            <a:ext cx="8731252" cy="6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4"/>
          <p:cNvSpPr txBox="1"/>
          <p:nvPr/>
        </p:nvSpPr>
        <p:spPr>
          <a:xfrm>
            <a:off x="279400" y="215900"/>
            <a:ext cx="2254200" cy="13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2A2A2A"/>
                </a:solidFill>
                <a:latin typeface="Anton"/>
                <a:ea typeface="Anton"/>
                <a:cs typeface="Anton"/>
                <a:sym typeface="Anton"/>
              </a:rPr>
              <a:t>Timetable for skku</a:t>
            </a:r>
            <a:endParaRPr sz="7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173" name="Google Shape;173;p24"/>
          <p:cNvPicPr preferRelativeResize="0"/>
          <p:nvPr/>
        </p:nvPicPr>
        <p:blipFill rotWithShape="1">
          <a:blip r:embed="rId3">
            <a:alphaModFix/>
          </a:blip>
          <a:srcRect b="12586" l="0" r="0" t="17916"/>
          <a:stretch/>
        </p:blipFill>
        <p:spPr>
          <a:xfrm>
            <a:off x="8416125" y="69650"/>
            <a:ext cx="511963" cy="35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3200" y="419100"/>
            <a:ext cx="8731252" cy="6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5575" y="1384350"/>
            <a:ext cx="7823501" cy="3291775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4"/>
          <p:cNvSpPr txBox="1"/>
          <p:nvPr/>
        </p:nvSpPr>
        <p:spPr>
          <a:xfrm>
            <a:off x="474550" y="973675"/>
            <a:ext cx="1852500" cy="35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355600" lvl="0" marL="45720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2A2A2A"/>
              </a:buClr>
              <a:buSzPts val="2000"/>
              <a:buFont typeface="Anton"/>
              <a:buChar char="-"/>
            </a:pPr>
            <a:r>
              <a:rPr lang="ko" sz="2000">
                <a:solidFill>
                  <a:srgbClr val="2A2A2A"/>
                </a:solidFill>
                <a:latin typeface="Anton"/>
                <a:ea typeface="Anton"/>
                <a:cs typeface="Anton"/>
                <a:sym typeface="Anton"/>
              </a:rPr>
              <a:t>Architecture</a:t>
            </a:r>
            <a:endParaRPr sz="700">
              <a:solidFill>
                <a:srgbClr val="2A2A2A"/>
              </a:solidFill>
            </a:endParaRPr>
          </a:p>
        </p:txBody>
      </p:sp>
      <p:sp>
        <p:nvSpPr>
          <p:cNvPr id="177" name="Google Shape;177;p24"/>
          <p:cNvSpPr txBox="1"/>
          <p:nvPr/>
        </p:nvSpPr>
        <p:spPr>
          <a:xfrm>
            <a:off x="279388" y="488850"/>
            <a:ext cx="2406300" cy="65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>
                <a:solidFill>
                  <a:srgbClr val="2A2A2A"/>
                </a:solidFill>
                <a:latin typeface="Anton"/>
                <a:ea typeface="Anton"/>
                <a:cs typeface="Anton"/>
                <a:sym typeface="Anton"/>
              </a:rPr>
              <a:t>Implementation</a:t>
            </a:r>
            <a:endParaRPr sz="2500">
              <a:solidFill>
                <a:srgbClr val="2A2A2A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rgbClr val="2A2A2A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5"/>
          <p:cNvSpPr txBox="1"/>
          <p:nvPr/>
        </p:nvSpPr>
        <p:spPr>
          <a:xfrm>
            <a:off x="279400" y="215900"/>
            <a:ext cx="2254200" cy="13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2A2A2A"/>
                </a:solidFill>
                <a:latin typeface="Anton"/>
                <a:ea typeface="Anton"/>
                <a:cs typeface="Anton"/>
                <a:sym typeface="Anton"/>
              </a:rPr>
              <a:t>Timetable for skku</a:t>
            </a:r>
            <a:endParaRPr sz="7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183" name="Google Shape;183;p25"/>
          <p:cNvPicPr preferRelativeResize="0"/>
          <p:nvPr/>
        </p:nvPicPr>
        <p:blipFill rotWithShape="1">
          <a:blip r:embed="rId3">
            <a:alphaModFix/>
          </a:blip>
          <a:srcRect b="12586" l="0" r="0" t="17916"/>
          <a:stretch/>
        </p:blipFill>
        <p:spPr>
          <a:xfrm>
            <a:off x="8416125" y="69650"/>
            <a:ext cx="511963" cy="35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3200" y="419100"/>
            <a:ext cx="8731252" cy="6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14275" y="973675"/>
            <a:ext cx="5401850" cy="3825450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5"/>
          <p:cNvSpPr txBox="1"/>
          <p:nvPr/>
        </p:nvSpPr>
        <p:spPr>
          <a:xfrm>
            <a:off x="474550" y="973675"/>
            <a:ext cx="1606200" cy="35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355600" lvl="0" marL="45720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2A2A2A"/>
              </a:buClr>
              <a:buSzPts val="2000"/>
              <a:buFont typeface="Anton"/>
              <a:buChar char="-"/>
            </a:pPr>
            <a:r>
              <a:rPr lang="ko" sz="2000">
                <a:solidFill>
                  <a:srgbClr val="2A2A2A"/>
                </a:solidFill>
                <a:latin typeface="Anton"/>
                <a:ea typeface="Anton"/>
                <a:cs typeface="Anton"/>
                <a:sym typeface="Anton"/>
              </a:rPr>
              <a:t>DB model</a:t>
            </a:r>
            <a:endParaRPr sz="700">
              <a:solidFill>
                <a:srgbClr val="2A2A2A"/>
              </a:solidFill>
            </a:endParaRPr>
          </a:p>
        </p:txBody>
      </p:sp>
      <p:sp>
        <p:nvSpPr>
          <p:cNvPr id="187" name="Google Shape;187;p25"/>
          <p:cNvSpPr txBox="1"/>
          <p:nvPr/>
        </p:nvSpPr>
        <p:spPr>
          <a:xfrm>
            <a:off x="279388" y="488850"/>
            <a:ext cx="2406300" cy="65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>
                <a:solidFill>
                  <a:srgbClr val="2A2A2A"/>
                </a:solidFill>
                <a:latin typeface="Anton"/>
                <a:ea typeface="Anton"/>
                <a:cs typeface="Anton"/>
                <a:sym typeface="Anton"/>
              </a:rPr>
              <a:t>Implementation</a:t>
            </a:r>
            <a:endParaRPr sz="2500">
              <a:solidFill>
                <a:srgbClr val="2A2A2A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rgbClr val="2A2A2A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6"/>
          <p:cNvSpPr txBox="1"/>
          <p:nvPr/>
        </p:nvSpPr>
        <p:spPr>
          <a:xfrm>
            <a:off x="474550" y="973675"/>
            <a:ext cx="1606200" cy="35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355600" lvl="0" marL="45720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2A2A2A"/>
              </a:buClr>
              <a:buSzPts val="2000"/>
              <a:buFont typeface="Anton"/>
              <a:buChar char="-"/>
            </a:pPr>
            <a:r>
              <a:rPr lang="ko" sz="2000">
                <a:solidFill>
                  <a:srgbClr val="2A2A2A"/>
                </a:solidFill>
                <a:latin typeface="Anton"/>
                <a:ea typeface="Anton"/>
                <a:cs typeface="Anton"/>
                <a:sym typeface="Anton"/>
              </a:rPr>
              <a:t>User</a:t>
            </a:r>
            <a:r>
              <a:rPr lang="ko" sz="2000">
                <a:solidFill>
                  <a:srgbClr val="2A2A2A"/>
                </a:solidFill>
                <a:latin typeface="Anton"/>
                <a:ea typeface="Anton"/>
                <a:cs typeface="Anton"/>
                <a:sym typeface="Anton"/>
              </a:rPr>
              <a:t> flow</a:t>
            </a:r>
            <a:endParaRPr sz="700">
              <a:solidFill>
                <a:srgbClr val="2A2A2A"/>
              </a:solidFill>
            </a:endParaRPr>
          </a:p>
        </p:txBody>
      </p:sp>
      <p:sp>
        <p:nvSpPr>
          <p:cNvPr id="193" name="Google Shape;193;p26"/>
          <p:cNvSpPr txBox="1"/>
          <p:nvPr/>
        </p:nvSpPr>
        <p:spPr>
          <a:xfrm>
            <a:off x="279400" y="215900"/>
            <a:ext cx="2254200" cy="13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2A2A2A"/>
                </a:solidFill>
                <a:latin typeface="Anton"/>
                <a:ea typeface="Anton"/>
                <a:cs typeface="Anton"/>
                <a:sym typeface="Anton"/>
              </a:rPr>
              <a:t>Timetable for skku</a:t>
            </a:r>
            <a:endParaRPr sz="7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194" name="Google Shape;194;p26"/>
          <p:cNvPicPr preferRelativeResize="0"/>
          <p:nvPr/>
        </p:nvPicPr>
        <p:blipFill rotWithShape="1">
          <a:blip r:embed="rId3">
            <a:alphaModFix/>
          </a:blip>
          <a:srcRect b="12586" l="0" r="0" t="17916"/>
          <a:stretch/>
        </p:blipFill>
        <p:spPr>
          <a:xfrm>
            <a:off x="8416125" y="69650"/>
            <a:ext cx="511963" cy="35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3200" y="419100"/>
            <a:ext cx="8731252" cy="635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6"/>
          <p:cNvSpPr txBox="1"/>
          <p:nvPr/>
        </p:nvSpPr>
        <p:spPr>
          <a:xfrm>
            <a:off x="279388" y="488850"/>
            <a:ext cx="2406300" cy="65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>
                <a:solidFill>
                  <a:srgbClr val="2A2A2A"/>
                </a:solidFill>
                <a:latin typeface="Anton"/>
                <a:ea typeface="Anton"/>
                <a:cs typeface="Anton"/>
                <a:sym typeface="Anton"/>
              </a:rPr>
              <a:t>Implementation</a:t>
            </a:r>
            <a:endParaRPr sz="2500">
              <a:solidFill>
                <a:srgbClr val="2A2A2A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rgbClr val="2A2A2A"/>
              </a:solidFill>
            </a:endParaRPr>
          </a:p>
        </p:txBody>
      </p:sp>
      <p:pic>
        <p:nvPicPr>
          <p:cNvPr id="197" name="Google Shape;197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20474" y="1950550"/>
            <a:ext cx="6303049" cy="1695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7"/>
          <p:cNvSpPr txBox="1"/>
          <p:nvPr/>
        </p:nvSpPr>
        <p:spPr>
          <a:xfrm>
            <a:off x="279400" y="215900"/>
            <a:ext cx="2254200" cy="13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2A2A2A"/>
                </a:solidFill>
                <a:latin typeface="Anton"/>
                <a:ea typeface="Anton"/>
                <a:cs typeface="Anton"/>
                <a:sym typeface="Anton"/>
              </a:rPr>
              <a:t>Timetable for skku</a:t>
            </a:r>
            <a:endParaRPr sz="7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203" name="Google Shape;203;p27"/>
          <p:cNvPicPr preferRelativeResize="0"/>
          <p:nvPr/>
        </p:nvPicPr>
        <p:blipFill rotWithShape="1">
          <a:blip r:embed="rId3">
            <a:alphaModFix/>
          </a:blip>
          <a:srcRect b="12586" l="0" r="0" t="17916"/>
          <a:stretch/>
        </p:blipFill>
        <p:spPr>
          <a:xfrm>
            <a:off x="8416125" y="69650"/>
            <a:ext cx="511963" cy="35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3200" y="419100"/>
            <a:ext cx="8731252" cy="6350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27"/>
          <p:cNvSpPr txBox="1"/>
          <p:nvPr/>
        </p:nvSpPr>
        <p:spPr>
          <a:xfrm>
            <a:off x="279388" y="488850"/>
            <a:ext cx="2406300" cy="65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>
                <a:solidFill>
                  <a:srgbClr val="2A2A2A"/>
                </a:solidFill>
                <a:latin typeface="Anton"/>
                <a:ea typeface="Anton"/>
                <a:cs typeface="Anton"/>
                <a:sym typeface="Anton"/>
              </a:rPr>
              <a:t>Implementation</a:t>
            </a:r>
            <a:endParaRPr sz="2500">
              <a:solidFill>
                <a:srgbClr val="2A2A2A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rgbClr val="2A2A2A"/>
              </a:solidFill>
            </a:endParaRPr>
          </a:p>
        </p:txBody>
      </p:sp>
      <p:pic>
        <p:nvPicPr>
          <p:cNvPr id="206" name="Google Shape;206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90500" y="1139543"/>
            <a:ext cx="5399999" cy="360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27"/>
          <p:cNvSpPr txBox="1"/>
          <p:nvPr/>
        </p:nvSpPr>
        <p:spPr>
          <a:xfrm>
            <a:off x="382500" y="2895000"/>
            <a:ext cx="2437500" cy="17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rPr>
              <a:t>Home page</a:t>
            </a:r>
            <a:br>
              <a:rPr b="1" lang="ko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rPr>
            </a:br>
            <a:endParaRPr b="1">
              <a:solidFill>
                <a:schemeClr val="dk1"/>
              </a:solidFill>
              <a:latin typeface="Manjari"/>
              <a:ea typeface="Manjari"/>
              <a:cs typeface="Manjari"/>
              <a:sym typeface="Manjari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njari"/>
              <a:buChar char="●"/>
            </a:pPr>
            <a:r>
              <a:rPr lang="ko" sz="1200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rPr>
              <a:t>This is the first page you see upon entering.</a:t>
            </a:r>
            <a:endParaRPr sz="1200">
              <a:solidFill>
                <a:schemeClr val="dk1"/>
              </a:solidFill>
              <a:latin typeface="Manjari"/>
              <a:ea typeface="Manjari"/>
              <a:cs typeface="Manjari"/>
              <a:sym typeface="Manja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njari"/>
              <a:ea typeface="Manjari"/>
              <a:cs typeface="Manjari"/>
              <a:sym typeface="Manjari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njari"/>
              <a:buChar char="●"/>
            </a:pPr>
            <a:r>
              <a:rPr lang="ko" sz="1200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rPr>
              <a:t>Click the "get started" button to proceed to the Login page.</a:t>
            </a:r>
            <a:endParaRPr sz="1200">
              <a:solidFill>
                <a:schemeClr val="dk1"/>
              </a:solidFill>
              <a:latin typeface="Manjari"/>
              <a:ea typeface="Manjari"/>
              <a:cs typeface="Manjari"/>
              <a:sym typeface="Manjari"/>
            </a:endParaRPr>
          </a:p>
        </p:txBody>
      </p:sp>
      <p:sp>
        <p:nvSpPr>
          <p:cNvPr id="208" name="Google Shape;208;p27"/>
          <p:cNvSpPr txBox="1"/>
          <p:nvPr/>
        </p:nvSpPr>
        <p:spPr>
          <a:xfrm>
            <a:off x="474550" y="973675"/>
            <a:ext cx="1606200" cy="35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355600" lvl="0" marL="45720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2A2A2A"/>
              </a:buClr>
              <a:buSzPts val="2000"/>
              <a:buFont typeface="Anton"/>
              <a:buChar char="-"/>
            </a:pPr>
            <a:r>
              <a:rPr lang="ko" sz="2000">
                <a:solidFill>
                  <a:srgbClr val="2A2A2A"/>
                </a:solidFill>
                <a:latin typeface="Anton"/>
                <a:ea typeface="Anton"/>
                <a:cs typeface="Anton"/>
                <a:sym typeface="Anton"/>
              </a:rPr>
              <a:t>User flow</a:t>
            </a:r>
            <a:endParaRPr sz="700">
              <a:solidFill>
                <a:srgbClr val="2A2A2A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8"/>
          <p:cNvSpPr txBox="1"/>
          <p:nvPr/>
        </p:nvSpPr>
        <p:spPr>
          <a:xfrm>
            <a:off x="279400" y="215900"/>
            <a:ext cx="2254200" cy="13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2A2A2A"/>
                </a:solidFill>
                <a:latin typeface="Anton"/>
                <a:ea typeface="Anton"/>
                <a:cs typeface="Anton"/>
                <a:sym typeface="Anton"/>
              </a:rPr>
              <a:t>Timetable for skku</a:t>
            </a:r>
            <a:endParaRPr sz="7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214" name="Google Shape;214;p28"/>
          <p:cNvPicPr preferRelativeResize="0"/>
          <p:nvPr/>
        </p:nvPicPr>
        <p:blipFill rotWithShape="1">
          <a:blip r:embed="rId3">
            <a:alphaModFix/>
          </a:blip>
          <a:srcRect b="12586" l="0" r="0" t="17916"/>
          <a:stretch/>
        </p:blipFill>
        <p:spPr>
          <a:xfrm>
            <a:off x="8416125" y="69650"/>
            <a:ext cx="511963" cy="35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3200" y="419100"/>
            <a:ext cx="8731252" cy="6350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28"/>
          <p:cNvSpPr txBox="1"/>
          <p:nvPr/>
        </p:nvSpPr>
        <p:spPr>
          <a:xfrm>
            <a:off x="279388" y="488850"/>
            <a:ext cx="2406300" cy="65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>
                <a:solidFill>
                  <a:srgbClr val="2A2A2A"/>
                </a:solidFill>
                <a:latin typeface="Anton"/>
                <a:ea typeface="Anton"/>
                <a:cs typeface="Anton"/>
                <a:sym typeface="Anton"/>
              </a:rPr>
              <a:t>Implementation</a:t>
            </a:r>
            <a:endParaRPr sz="2500">
              <a:solidFill>
                <a:srgbClr val="2A2A2A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rgbClr val="2A2A2A"/>
              </a:solidFill>
            </a:endParaRPr>
          </a:p>
        </p:txBody>
      </p:sp>
      <p:pic>
        <p:nvPicPr>
          <p:cNvPr id="217" name="Google Shape;217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33400" y="1543425"/>
            <a:ext cx="4794199" cy="3196126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28"/>
          <p:cNvSpPr txBox="1"/>
          <p:nvPr/>
        </p:nvSpPr>
        <p:spPr>
          <a:xfrm>
            <a:off x="6218450" y="2962050"/>
            <a:ext cx="2437500" cy="17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rPr>
              <a:t>Login page</a:t>
            </a:r>
            <a:br>
              <a:rPr b="1" lang="ko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rPr>
            </a:br>
            <a:endParaRPr b="1">
              <a:solidFill>
                <a:schemeClr val="dk1"/>
              </a:solidFill>
              <a:latin typeface="Manjari"/>
              <a:ea typeface="Manjari"/>
              <a:cs typeface="Manjari"/>
              <a:sym typeface="Manjari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njari"/>
              <a:buChar char="●"/>
            </a:pPr>
            <a:r>
              <a:rPr lang="ko" sz="1200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rPr>
              <a:t>Log in with your registered account.</a:t>
            </a:r>
            <a:endParaRPr sz="1200">
              <a:solidFill>
                <a:schemeClr val="dk1"/>
              </a:solidFill>
              <a:latin typeface="Manjari"/>
              <a:ea typeface="Manjari"/>
              <a:cs typeface="Manjari"/>
              <a:sym typeface="Manja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njari"/>
              <a:ea typeface="Manjari"/>
              <a:cs typeface="Manjari"/>
              <a:sym typeface="Manjari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njari"/>
              <a:buChar char="●"/>
            </a:pPr>
            <a:r>
              <a:rPr lang="ko" sz="1200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rPr>
              <a:t>After a successful login, you will be redirected to the Survey page.</a:t>
            </a:r>
            <a:endParaRPr sz="1200">
              <a:solidFill>
                <a:schemeClr val="dk1"/>
              </a:solidFill>
              <a:latin typeface="Manjari"/>
              <a:ea typeface="Manjari"/>
              <a:cs typeface="Manjari"/>
              <a:sym typeface="Manjari"/>
            </a:endParaRPr>
          </a:p>
        </p:txBody>
      </p:sp>
      <p:sp>
        <p:nvSpPr>
          <p:cNvPr id="219" name="Google Shape;219;p28"/>
          <p:cNvSpPr txBox="1"/>
          <p:nvPr/>
        </p:nvSpPr>
        <p:spPr>
          <a:xfrm>
            <a:off x="474550" y="973675"/>
            <a:ext cx="1606200" cy="35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355600" lvl="0" marL="45720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2A2A2A"/>
              </a:buClr>
              <a:buSzPts val="2000"/>
              <a:buFont typeface="Anton"/>
              <a:buChar char="-"/>
            </a:pPr>
            <a:r>
              <a:rPr lang="ko" sz="2000">
                <a:solidFill>
                  <a:srgbClr val="2A2A2A"/>
                </a:solidFill>
                <a:latin typeface="Anton"/>
                <a:ea typeface="Anton"/>
                <a:cs typeface="Anton"/>
                <a:sym typeface="Anton"/>
              </a:rPr>
              <a:t>User flow</a:t>
            </a:r>
            <a:endParaRPr sz="700">
              <a:solidFill>
                <a:srgbClr val="2A2A2A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9"/>
          <p:cNvSpPr txBox="1"/>
          <p:nvPr/>
        </p:nvSpPr>
        <p:spPr>
          <a:xfrm>
            <a:off x="279400" y="215900"/>
            <a:ext cx="2254200" cy="13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2A2A2A"/>
                </a:solidFill>
                <a:latin typeface="Anton"/>
                <a:ea typeface="Anton"/>
                <a:cs typeface="Anton"/>
                <a:sym typeface="Anton"/>
              </a:rPr>
              <a:t>Timetable for skku</a:t>
            </a:r>
            <a:endParaRPr sz="7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225" name="Google Shape;225;p29"/>
          <p:cNvPicPr preferRelativeResize="0"/>
          <p:nvPr/>
        </p:nvPicPr>
        <p:blipFill rotWithShape="1">
          <a:blip r:embed="rId3">
            <a:alphaModFix/>
          </a:blip>
          <a:srcRect b="12586" l="0" r="0" t="17916"/>
          <a:stretch/>
        </p:blipFill>
        <p:spPr>
          <a:xfrm>
            <a:off x="8416125" y="69650"/>
            <a:ext cx="511963" cy="35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3200" y="419100"/>
            <a:ext cx="8731252" cy="6350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29"/>
          <p:cNvSpPr txBox="1"/>
          <p:nvPr/>
        </p:nvSpPr>
        <p:spPr>
          <a:xfrm>
            <a:off x="279388" y="488850"/>
            <a:ext cx="2406300" cy="65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>
                <a:solidFill>
                  <a:srgbClr val="2A2A2A"/>
                </a:solidFill>
                <a:latin typeface="Anton"/>
                <a:ea typeface="Anton"/>
                <a:cs typeface="Anton"/>
                <a:sym typeface="Anton"/>
              </a:rPr>
              <a:t>Implementation</a:t>
            </a:r>
            <a:endParaRPr sz="2500">
              <a:solidFill>
                <a:srgbClr val="2A2A2A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rgbClr val="2A2A2A"/>
              </a:solidFill>
            </a:endParaRPr>
          </a:p>
        </p:txBody>
      </p:sp>
      <p:pic>
        <p:nvPicPr>
          <p:cNvPr id="228" name="Google Shape;228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14888" y="577850"/>
            <a:ext cx="3557153" cy="441325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29"/>
          <p:cNvSpPr txBox="1"/>
          <p:nvPr/>
        </p:nvSpPr>
        <p:spPr>
          <a:xfrm>
            <a:off x="474550" y="2025350"/>
            <a:ext cx="2437500" cy="17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rPr>
              <a:t>Register page</a:t>
            </a:r>
            <a:br>
              <a:rPr lang="ko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rPr>
            </a:br>
            <a:endParaRPr>
              <a:solidFill>
                <a:schemeClr val="dk1"/>
              </a:solidFill>
              <a:latin typeface="Manjari"/>
              <a:ea typeface="Manjari"/>
              <a:cs typeface="Manjari"/>
              <a:sym typeface="Manjari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njari"/>
              <a:buChar char="●"/>
            </a:pPr>
            <a:r>
              <a:rPr lang="ko" sz="1200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rPr>
              <a:t>Create a new account to get started.</a:t>
            </a:r>
            <a:br>
              <a:rPr lang="ko" sz="1200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rPr>
            </a:br>
            <a:endParaRPr sz="1200">
              <a:solidFill>
                <a:schemeClr val="dk1"/>
              </a:solidFill>
              <a:latin typeface="Manjari"/>
              <a:ea typeface="Manjari"/>
              <a:cs typeface="Manjari"/>
              <a:sym typeface="Manjari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njari"/>
              <a:buChar char="●"/>
            </a:pPr>
            <a:r>
              <a:rPr lang="ko" sz="1200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rPr>
              <a:t>Once your account is created, you will be redirected to the home page.</a:t>
            </a:r>
            <a:endParaRPr sz="1200">
              <a:solidFill>
                <a:schemeClr val="dk1"/>
              </a:solidFill>
              <a:latin typeface="Manjari"/>
              <a:ea typeface="Manjari"/>
              <a:cs typeface="Manjari"/>
              <a:sym typeface="Manjari"/>
            </a:endParaRPr>
          </a:p>
        </p:txBody>
      </p:sp>
      <p:sp>
        <p:nvSpPr>
          <p:cNvPr id="230" name="Google Shape;230;p29"/>
          <p:cNvSpPr txBox="1"/>
          <p:nvPr/>
        </p:nvSpPr>
        <p:spPr>
          <a:xfrm>
            <a:off x="474550" y="973675"/>
            <a:ext cx="1606200" cy="35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355600" lvl="0" marL="45720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2A2A2A"/>
              </a:buClr>
              <a:buSzPts val="2000"/>
              <a:buFont typeface="Anton"/>
              <a:buChar char="-"/>
            </a:pPr>
            <a:r>
              <a:rPr lang="ko" sz="2000">
                <a:solidFill>
                  <a:srgbClr val="2A2A2A"/>
                </a:solidFill>
                <a:latin typeface="Anton"/>
                <a:ea typeface="Anton"/>
                <a:cs typeface="Anton"/>
                <a:sym typeface="Anton"/>
              </a:rPr>
              <a:t>User flow</a:t>
            </a:r>
            <a:endParaRPr sz="700">
              <a:solidFill>
                <a:srgbClr val="2A2A2A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0"/>
          <p:cNvSpPr txBox="1"/>
          <p:nvPr/>
        </p:nvSpPr>
        <p:spPr>
          <a:xfrm>
            <a:off x="279400" y="215900"/>
            <a:ext cx="2254200" cy="13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2A2A2A"/>
                </a:solidFill>
                <a:latin typeface="Anton"/>
                <a:ea typeface="Anton"/>
                <a:cs typeface="Anton"/>
                <a:sym typeface="Anton"/>
              </a:rPr>
              <a:t>Timetable for skku</a:t>
            </a:r>
            <a:endParaRPr sz="7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236" name="Google Shape;236;p30"/>
          <p:cNvPicPr preferRelativeResize="0"/>
          <p:nvPr/>
        </p:nvPicPr>
        <p:blipFill rotWithShape="1">
          <a:blip r:embed="rId3">
            <a:alphaModFix/>
          </a:blip>
          <a:srcRect b="12586" l="0" r="0" t="17916"/>
          <a:stretch/>
        </p:blipFill>
        <p:spPr>
          <a:xfrm>
            <a:off x="8416125" y="69650"/>
            <a:ext cx="511963" cy="35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3200" y="419100"/>
            <a:ext cx="8731252" cy="6350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30"/>
          <p:cNvSpPr txBox="1"/>
          <p:nvPr/>
        </p:nvSpPr>
        <p:spPr>
          <a:xfrm>
            <a:off x="279388" y="488850"/>
            <a:ext cx="2406300" cy="65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>
                <a:solidFill>
                  <a:srgbClr val="2A2A2A"/>
                </a:solidFill>
                <a:latin typeface="Anton"/>
                <a:ea typeface="Anton"/>
                <a:cs typeface="Anton"/>
                <a:sym typeface="Anton"/>
              </a:rPr>
              <a:t>Implementation</a:t>
            </a:r>
            <a:endParaRPr sz="2500">
              <a:solidFill>
                <a:srgbClr val="2A2A2A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rgbClr val="2A2A2A"/>
              </a:solidFill>
            </a:endParaRPr>
          </a:p>
        </p:txBody>
      </p:sp>
      <p:pic>
        <p:nvPicPr>
          <p:cNvPr id="239" name="Google Shape;239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3200" y="1854775"/>
            <a:ext cx="4320001" cy="11206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03200" y="3340500"/>
            <a:ext cx="4319999" cy="145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824002" y="2160425"/>
            <a:ext cx="4319999" cy="2639282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30"/>
          <p:cNvSpPr txBox="1"/>
          <p:nvPr/>
        </p:nvSpPr>
        <p:spPr>
          <a:xfrm>
            <a:off x="4350000" y="675000"/>
            <a:ext cx="4335000" cy="9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rPr>
              <a:t>Survey page</a:t>
            </a:r>
            <a:br>
              <a:rPr lang="ko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rPr>
            </a:br>
            <a:endParaRPr>
              <a:solidFill>
                <a:schemeClr val="dk1"/>
              </a:solidFill>
              <a:latin typeface="Manjari"/>
              <a:ea typeface="Manjari"/>
              <a:cs typeface="Manjari"/>
              <a:sym typeface="Manjari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njari"/>
              <a:buChar char="●"/>
            </a:pPr>
            <a:r>
              <a:rPr lang="ko" sz="1200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rPr>
              <a:t>Explore the various elements required to create timetable.</a:t>
            </a:r>
            <a:endParaRPr sz="1200">
              <a:solidFill>
                <a:schemeClr val="dk1"/>
              </a:solidFill>
              <a:latin typeface="Manjari"/>
              <a:ea typeface="Manjari"/>
              <a:cs typeface="Manjari"/>
              <a:sym typeface="Manjari"/>
            </a:endParaRPr>
          </a:p>
        </p:txBody>
      </p:sp>
      <p:sp>
        <p:nvSpPr>
          <p:cNvPr id="243" name="Google Shape;243;p30"/>
          <p:cNvSpPr txBox="1"/>
          <p:nvPr/>
        </p:nvSpPr>
        <p:spPr>
          <a:xfrm>
            <a:off x="474550" y="973675"/>
            <a:ext cx="1606200" cy="35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355600" lvl="0" marL="45720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2A2A2A"/>
              </a:buClr>
              <a:buSzPts val="2000"/>
              <a:buFont typeface="Anton"/>
              <a:buChar char="-"/>
            </a:pPr>
            <a:r>
              <a:rPr lang="ko" sz="2000">
                <a:solidFill>
                  <a:srgbClr val="2A2A2A"/>
                </a:solidFill>
                <a:latin typeface="Anton"/>
                <a:ea typeface="Anton"/>
                <a:cs typeface="Anton"/>
                <a:sym typeface="Anton"/>
              </a:rPr>
              <a:t>User flow</a:t>
            </a:r>
            <a:endParaRPr sz="700">
              <a:solidFill>
                <a:srgbClr val="2A2A2A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1"/>
          <p:cNvSpPr txBox="1"/>
          <p:nvPr/>
        </p:nvSpPr>
        <p:spPr>
          <a:xfrm>
            <a:off x="279400" y="215900"/>
            <a:ext cx="2254200" cy="13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2A2A2A"/>
                </a:solidFill>
                <a:latin typeface="Anton"/>
                <a:ea typeface="Anton"/>
                <a:cs typeface="Anton"/>
                <a:sym typeface="Anton"/>
              </a:rPr>
              <a:t>Timetable for skku</a:t>
            </a:r>
            <a:endParaRPr sz="7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249" name="Google Shape;249;p31"/>
          <p:cNvPicPr preferRelativeResize="0"/>
          <p:nvPr/>
        </p:nvPicPr>
        <p:blipFill rotWithShape="1">
          <a:blip r:embed="rId3">
            <a:alphaModFix/>
          </a:blip>
          <a:srcRect b="12586" l="0" r="0" t="17916"/>
          <a:stretch/>
        </p:blipFill>
        <p:spPr>
          <a:xfrm>
            <a:off x="8416125" y="69650"/>
            <a:ext cx="511963" cy="35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3200" y="419100"/>
            <a:ext cx="8731252" cy="6350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31"/>
          <p:cNvSpPr txBox="1"/>
          <p:nvPr/>
        </p:nvSpPr>
        <p:spPr>
          <a:xfrm>
            <a:off x="279388" y="488850"/>
            <a:ext cx="2406300" cy="65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>
                <a:solidFill>
                  <a:srgbClr val="2A2A2A"/>
                </a:solidFill>
                <a:latin typeface="Anton"/>
                <a:ea typeface="Anton"/>
                <a:cs typeface="Anton"/>
                <a:sym typeface="Anton"/>
              </a:rPr>
              <a:t>Implementation</a:t>
            </a:r>
            <a:endParaRPr sz="2500">
              <a:solidFill>
                <a:srgbClr val="2A2A2A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rgbClr val="2A2A2A"/>
              </a:solidFill>
            </a:endParaRPr>
          </a:p>
        </p:txBody>
      </p:sp>
      <p:pic>
        <p:nvPicPr>
          <p:cNvPr id="252" name="Google Shape;252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0400" y="1690400"/>
            <a:ext cx="3960001" cy="166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0400" y="3677340"/>
            <a:ext cx="3960000" cy="106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625700" y="1690396"/>
            <a:ext cx="3960000" cy="13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3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625700" y="3524950"/>
            <a:ext cx="3960000" cy="1584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31"/>
          <p:cNvSpPr txBox="1"/>
          <p:nvPr/>
        </p:nvSpPr>
        <p:spPr>
          <a:xfrm>
            <a:off x="4350000" y="675000"/>
            <a:ext cx="4335000" cy="9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rPr>
              <a:t>Survey page</a:t>
            </a:r>
            <a:endParaRPr b="1">
              <a:solidFill>
                <a:schemeClr val="dk1"/>
              </a:solidFill>
              <a:latin typeface="Manjari"/>
              <a:ea typeface="Manjari"/>
              <a:cs typeface="Manjari"/>
              <a:sym typeface="Manja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njari"/>
              <a:ea typeface="Manjari"/>
              <a:cs typeface="Manjari"/>
              <a:sym typeface="Manjari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njari"/>
              <a:buChar char="●"/>
            </a:pPr>
            <a:r>
              <a:rPr lang="ko" sz="1200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rPr>
              <a:t>Click the "Save" button to proceed to the Timetable page.</a:t>
            </a:r>
            <a:endParaRPr sz="1200">
              <a:solidFill>
                <a:schemeClr val="dk1"/>
              </a:solidFill>
              <a:latin typeface="Manjari"/>
              <a:ea typeface="Manjari"/>
              <a:cs typeface="Manjari"/>
              <a:sym typeface="Manjari"/>
            </a:endParaRPr>
          </a:p>
        </p:txBody>
      </p:sp>
      <p:sp>
        <p:nvSpPr>
          <p:cNvPr id="257" name="Google Shape;257;p31"/>
          <p:cNvSpPr txBox="1"/>
          <p:nvPr/>
        </p:nvSpPr>
        <p:spPr>
          <a:xfrm>
            <a:off x="474550" y="973675"/>
            <a:ext cx="1606200" cy="35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355600" lvl="0" marL="45720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2A2A2A"/>
              </a:buClr>
              <a:buSzPts val="2000"/>
              <a:buFont typeface="Anton"/>
              <a:buChar char="-"/>
            </a:pPr>
            <a:r>
              <a:rPr lang="ko" sz="2000">
                <a:solidFill>
                  <a:srgbClr val="2A2A2A"/>
                </a:solidFill>
                <a:latin typeface="Anton"/>
                <a:ea typeface="Anton"/>
                <a:cs typeface="Anton"/>
                <a:sym typeface="Anton"/>
              </a:rPr>
              <a:t>User flow</a:t>
            </a:r>
            <a:endParaRPr sz="700">
              <a:solidFill>
                <a:srgbClr val="2A2A2A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2"/>
          <p:cNvSpPr txBox="1"/>
          <p:nvPr/>
        </p:nvSpPr>
        <p:spPr>
          <a:xfrm>
            <a:off x="279400" y="215900"/>
            <a:ext cx="2254200" cy="13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2A2A2A"/>
                </a:solidFill>
                <a:latin typeface="Anton"/>
                <a:ea typeface="Anton"/>
                <a:cs typeface="Anton"/>
                <a:sym typeface="Anton"/>
              </a:rPr>
              <a:t>Timetable for skku</a:t>
            </a:r>
            <a:endParaRPr sz="7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263" name="Google Shape;263;p32"/>
          <p:cNvPicPr preferRelativeResize="0"/>
          <p:nvPr/>
        </p:nvPicPr>
        <p:blipFill rotWithShape="1">
          <a:blip r:embed="rId3">
            <a:alphaModFix/>
          </a:blip>
          <a:srcRect b="12586" l="0" r="0" t="17916"/>
          <a:stretch/>
        </p:blipFill>
        <p:spPr>
          <a:xfrm>
            <a:off x="8416125" y="69650"/>
            <a:ext cx="511963" cy="35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3200" y="419100"/>
            <a:ext cx="8731252" cy="6350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32"/>
          <p:cNvSpPr txBox="1"/>
          <p:nvPr/>
        </p:nvSpPr>
        <p:spPr>
          <a:xfrm>
            <a:off x="279388" y="488850"/>
            <a:ext cx="2406300" cy="65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>
                <a:solidFill>
                  <a:srgbClr val="2A2A2A"/>
                </a:solidFill>
                <a:latin typeface="Anton"/>
                <a:ea typeface="Anton"/>
                <a:cs typeface="Anton"/>
                <a:sym typeface="Anton"/>
              </a:rPr>
              <a:t>Implementation</a:t>
            </a:r>
            <a:endParaRPr sz="2500">
              <a:solidFill>
                <a:srgbClr val="2A2A2A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rgbClr val="2A2A2A"/>
              </a:solidFill>
            </a:endParaRPr>
          </a:p>
        </p:txBody>
      </p:sp>
      <p:pic>
        <p:nvPicPr>
          <p:cNvPr id="266" name="Google Shape;266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49900" y="1419775"/>
            <a:ext cx="3515100" cy="4512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6450" y="2121123"/>
            <a:ext cx="2761998" cy="282377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8" name="Google Shape;268;p32"/>
          <p:cNvCxnSpPr>
            <a:endCxn id="267" idx="0"/>
          </p:cNvCxnSpPr>
          <p:nvPr/>
        </p:nvCxnSpPr>
        <p:spPr>
          <a:xfrm flipH="1">
            <a:off x="2907450" y="1681023"/>
            <a:ext cx="1340400" cy="440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69" name="Google Shape;269;p32"/>
          <p:cNvSpPr txBox="1"/>
          <p:nvPr/>
        </p:nvSpPr>
        <p:spPr>
          <a:xfrm>
            <a:off x="5105800" y="1663925"/>
            <a:ext cx="3771900" cy="314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rPr>
              <a:t>History page</a:t>
            </a:r>
            <a:endParaRPr b="1">
              <a:solidFill>
                <a:schemeClr val="dk1"/>
              </a:solidFill>
              <a:latin typeface="Manjari"/>
              <a:ea typeface="Manjari"/>
              <a:cs typeface="Manjari"/>
              <a:sym typeface="Manja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njari"/>
              <a:ea typeface="Manjari"/>
              <a:cs typeface="Manjari"/>
              <a:sym typeface="Manjari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njari"/>
              <a:buChar char="●"/>
            </a:pPr>
            <a:r>
              <a:rPr lang="ko" sz="1200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rPr>
              <a:t>Navigate to the History page by clicking the button at the top of the Survey page.</a:t>
            </a:r>
            <a:endParaRPr sz="1200">
              <a:solidFill>
                <a:schemeClr val="dk1"/>
              </a:solidFill>
              <a:latin typeface="Manjari"/>
              <a:ea typeface="Manjari"/>
              <a:cs typeface="Manjari"/>
              <a:sym typeface="Manja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njari"/>
              <a:ea typeface="Manjari"/>
              <a:cs typeface="Manjari"/>
              <a:sym typeface="Manjari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njari"/>
              <a:buChar char="●"/>
            </a:pPr>
            <a:r>
              <a:rPr lang="ko" sz="1200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rPr>
              <a:t>Add a course by entering its name and clicking the "Add" button. </a:t>
            </a:r>
            <a:endParaRPr sz="1200">
              <a:solidFill>
                <a:schemeClr val="dk1"/>
              </a:solidFill>
              <a:latin typeface="Manjari"/>
              <a:ea typeface="Manjari"/>
              <a:cs typeface="Manjari"/>
              <a:sym typeface="Manja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njari"/>
              <a:ea typeface="Manjari"/>
              <a:cs typeface="Manjari"/>
              <a:sym typeface="Manjari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njari"/>
              <a:buChar char="●"/>
            </a:pPr>
            <a:r>
              <a:rPr lang="ko" sz="1200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rPr>
              <a:t>Added courses will not appear in the timetable.</a:t>
            </a:r>
            <a:br>
              <a:rPr lang="ko" sz="1200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rPr>
            </a:br>
            <a:endParaRPr sz="1200">
              <a:solidFill>
                <a:schemeClr val="dk1"/>
              </a:solidFill>
              <a:latin typeface="Manjari"/>
              <a:ea typeface="Manjari"/>
              <a:cs typeface="Manjari"/>
              <a:sym typeface="Manjari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njari"/>
              <a:buChar char="●"/>
            </a:pPr>
            <a:r>
              <a:rPr lang="ko" sz="1200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rPr>
              <a:t>Remove added courses by clicking the red "X" next to them.</a:t>
            </a:r>
            <a:endParaRPr sz="1200">
              <a:solidFill>
                <a:schemeClr val="dk1"/>
              </a:solidFill>
              <a:latin typeface="Manjari"/>
              <a:ea typeface="Manjari"/>
              <a:cs typeface="Manjari"/>
              <a:sym typeface="Manja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njari"/>
              <a:ea typeface="Manjari"/>
              <a:cs typeface="Manjari"/>
              <a:sym typeface="Manjari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njari"/>
              <a:buChar char="●"/>
            </a:pPr>
            <a:r>
              <a:rPr lang="ko" sz="1200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rPr>
              <a:t>Return to the Survey page by pressing the "Back" button.</a:t>
            </a:r>
            <a:endParaRPr sz="1200">
              <a:solidFill>
                <a:schemeClr val="dk1"/>
              </a:solidFill>
              <a:latin typeface="Manjari"/>
              <a:ea typeface="Manjari"/>
              <a:cs typeface="Manjari"/>
              <a:sym typeface="Manjari"/>
            </a:endParaRPr>
          </a:p>
        </p:txBody>
      </p:sp>
      <p:sp>
        <p:nvSpPr>
          <p:cNvPr id="270" name="Google Shape;270;p32"/>
          <p:cNvSpPr txBox="1"/>
          <p:nvPr/>
        </p:nvSpPr>
        <p:spPr>
          <a:xfrm>
            <a:off x="474550" y="973675"/>
            <a:ext cx="1606200" cy="35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355600" lvl="0" marL="45720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2A2A2A"/>
              </a:buClr>
              <a:buSzPts val="2000"/>
              <a:buFont typeface="Anton"/>
              <a:buChar char="-"/>
            </a:pPr>
            <a:r>
              <a:rPr lang="ko" sz="2000">
                <a:solidFill>
                  <a:srgbClr val="2A2A2A"/>
                </a:solidFill>
                <a:latin typeface="Anton"/>
                <a:ea typeface="Anton"/>
                <a:cs typeface="Anton"/>
                <a:sym typeface="Anton"/>
              </a:rPr>
              <a:t>User flow</a:t>
            </a:r>
            <a:endParaRPr sz="700">
              <a:solidFill>
                <a:srgbClr val="2A2A2A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/>
          <p:nvPr/>
        </p:nvSpPr>
        <p:spPr>
          <a:xfrm>
            <a:off x="4760350" y="1945550"/>
            <a:ext cx="3410100" cy="8256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15"/>
          <p:cNvSpPr/>
          <p:nvPr/>
        </p:nvSpPr>
        <p:spPr>
          <a:xfrm>
            <a:off x="4760350" y="2936150"/>
            <a:ext cx="3410100" cy="8256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15"/>
          <p:cNvSpPr/>
          <p:nvPr/>
        </p:nvSpPr>
        <p:spPr>
          <a:xfrm>
            <a:off x="1102750" y="2936150"/>
            <a:ext cx="3410100" cy="8256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15"/>
          <p:cNvSpPr/>
          <p:nvPr/>
        </p:nvSpPr>
        <p:spPr>
          <a:xfrm>
            <a:off x="1102750" y="1945550"/>
            <a:ext cx="3410100" cy="8256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4" name="Google Shape;74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46050" y="736600"/>
            <a:ext cx="3060701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629650" y="4660900"/>
            <a:ext cx="298450" cy="29845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5"/>
          <p:cNvSpPr txBox="1"/>
          <p:nvPr/>
        </p:nvSpPr>
        <p:spPr>
          <a:xfrm>
            <a:off x="4921250" y="3237800"/>
            <a:ext cx="3060900" cy="26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197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ko" u="none" cap="none" strike="noStrike">
                <a:solidFill>
                  <a:srgbClr val="2A2A2A"/>
                </a:solidFill>
                <a:latin typeface="Anton"/>
                <a:ea typeface="Anton"/>
                <a:cs typeface="Anton"/>
                <a:sym typeface="Anton"/>
              </a:rPr>
              <a:t>0</a:t>
            </a:r>
            <a:r>
              <a:rPr lang="ko">
                <a:solidFill>
                  <a:srgbClr val="2A2A2A"/>
                </a:solidFill>
                <a:latin typeface="Anton"/>
                <a:ea typeface="Anton"/>
                <a:cs typeface="Anton"/>
                <a:sym typeface="Anton"/>
              </a:rPr>
              <a:t>4</a:t>
            </a:r>
            <a:r>
              <a:rPr i="0" lang="ko" u="none" cap="none" strike="noStrike">
                <a:solidFill>
                  <a:srgbClr val="2A2A2A"/>
                </a:solidFill>
                <a:latin typeface="Anton"/>
                <a:ea typeface="Anton"/>
                <a:cs typeface="Anton"/>
                <a:sym typeface="Anton"/>
              </a:rPr>
              <a:t> l </a:t>
            </a:r>
            <a:r>
              <a:rPr lang="ko">
                <a:solidFill>
                  <a:srgbClr val="2A2A2A"/>
                </a:solidFill>
                <a:latin typeface="Anton"/>
                <a:ea typeface="Anton"/>
                <a:cs typeface="Anton"/>
                <a:sym typeface="Anton"/>
              </a:rPr>
              <a:t>Test plan &amp; result</a:t>
            </a:r>
            <a:endParaRPr sz="9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77" name="Google Shape;77;p15"/>
          <p:cNvSpPr txBox="1"/>
          <p:nvPr/>
        </p:nvSpPr>
        <p:spPr>
          <a:xfrm>
            <a:off x="4927600" y="2184550"/>
            <a:ext cx="3060900" cy="33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197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ko" u="none" cap="none" strike="noStrike">
                <a:solidFill>
                  <a:srgbClr val="2A2A2A"/>
                </a:solidFill>
                <a:latin typeface="Anton"/>
                <a:ea typeface="Anton"/>
                <a:cs typeface="Anton"/>
                <a:sym typeface="Anton"/>
              </a:rPr>
              <a:t>0</a:t>
            </a:r>
            <a:r>
              <a:rPr lang="ko">
                <a:solidFill>
                  <a:srgbClr val="2A2A2A"/>
                </a:solidFill>
                <a:latin typeface="Anton"/>
                <a:ea typeface="Anton"/>
                <a:cs typeface="Anton"/>
                <a:sym typeface="Anton"/>
              </a:rPr>
              <a:t>2</a:t>
            </a:r>
            <a:r>
              <a:rPr i="0" lang="ko" u="none" cap="none" strike="noStrike">
                <a:solidFill>
                  <a:srgbClr val="2A2A2A"/>
                </a:solidFill>
                <a:latin typeface="Anton"/>
                <a:ea typeface="Anton"/>
                <a:cs typeface="Anton"/>
                <a:sym typeface="Anton"/>
              </a:rPr>
              <a:t> l </a:t>
            </a:r>
            <a:r>
              <a:rPr lang="ko">
                <a:solidFill>
                  <a:srgbClr val="2A2A2A"/>
                </a:solidFill>
                <a:latin typeface="Anton"/>
                <a:ea typeface="Anton"/>
                <a:cs typeface="Anton"/>
                <a:sym typeface="Anton"/>
              </a:rPr>
              <a:t>Goals &amp; Overview</a:t>
            </a:r>
            <a:endParaRPr sz="9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78" name="Google Shape;78;p15"/>
          <p:cNvSpPr txBox="1"/>
          <p:nvPr/>
        </p:nvSpPr>
        <p:spPr>
          <a:xfrm>
            <a:off x="1282700" y="3200550"/>
            <a:ext cx="3060900" cy="29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197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ko" u="none" cap="none" strike="noStrike">
                <a:solidFill>
                  <a:srgbClr val="2A2A2A"/>
                </a:solidFill>
                <a:latin typeface="Anton"/>
                <a:ea typeface="Anton"/>
                <a:cs typeface="Anton"/>
                <a:sym typeface="Anton"/>
              </a:rPr>
              <a:t>0</a:t>
            </a:r>
            <a:r>
              <a:rPr lang="ko">
                <a:solidFill>
                  <a:srgbClr val="2A2A2A"/>
                </a:solidFill>
                <a:latin typeface="Anton"/>
                <a:ea typeface="Anton"/>
                <a:cs typeface="Anton"/>
                <a:sym typeface="Anton"/>
              </a:rPr>
              <a:t>3</a:t>
            </a:r>
            <a:r>
              <a:rPr i="0" lang="ko" u="none" cap="none" strike="noStrike">
                <a:solidFill>
                  <a:srgbClr val="2A2A2A"/>
                </a:solidFill>
                <a:latin typeface="Anton"/>
                <a:ea typeface="Anton"/>
                <a:cs typeface="Anton"/>
                <a:sym typeface="Anton"/>
              </a:rPr>
              <a:t> l </a:t>
            </a:r>
            <a:r>
              <a:rPr lang="ko">
                <a:solidFill>
                  <a:srgbClr val="2A2A2A"/>
                </a:solidFill>
                <a:latin typeface="Anton"/>
                <a:ea typeface="Anton"/>
                <a:cs typeface="Anton"/>
                <a:sym typeface="Anton"/>
              </a:rPr>
              <a:t>Implementation &amp; Demo</a:t>
            </a:r>
            <a:endParaRPr sz="9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79" name="Google Shape;79;p15"/>
          <p:cNvSpPr txBox="1"/>
          <p:nvPr/>
        </p:nvSpPr>
        <p:spPr>
          <a:xfrm>
            <a:off x="1289050" y="2184550"/>
            <a:ext cx="3060900" cy="33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197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ko" u="none" cap="none" strike="noStrike">
                <a:solidFill>
                  <a:srgbClr val="2A2A2A"/>
                </a:solidFill>
                <a:latin typeface="Anton"/>
                <a:ea typeface="Anton"/>
                <a:cs typeface="Anton"/>
                <a:sym typeface="Anton"/>
              </a:rPr>
              <a:t>01 l </a:t>
            </a:r>
            <a:r>
              <a:rPr lang="ko">
                <a:solidFill>
                  <a:srgbClr val="2A2A2A"/>
                </a:solidFill>
                <a:latin typeface="Anton"/>
                <a:ea typeface="Anton"/>
                <a:cs typeface="Anton"/>
                <a:sym typeface="Anton"/>
              </a:rPr>
              <a:t>Motivation</a:t>
            </a:r>
            <a:endParaRPr sz="9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80" name="Google Shape;80;p15"/>
          <p:cNvSpPr txBox="1"/>
          <p:nvPr/>
        </p:nvSpPr>
        <p:spPr>
          <a:xfrm>
            <a:off x="152400" y="717550"/>
            <a:ext cx="2578200" cy="35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rgbClr val="FFFFFF"/>
                </a:solidFill>
              </a:rPr>
              <a:t>I</a:t>
            </a:r>
            <a:r>
              <a:rPr b="0" i="0" lang="ko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ndex</a:t>
            </a:r>
            <a:endParaRPr sz="700"/>
          </a:p>
        </p:txBody>
      </p:sp>
      <p:sp>
        <p:nvSpPr>
          <p:cNvPr id="81" name="Google Shape;81;p15"/>
          <p:cNvSpPr txBox="1"/>
          <p:nvPr/>
        </p:nvSpPr>
        <p:spPr>
          <a:xfrm>
            <a:off x="279400" y="215900"/>
            <a:ext cx="2254200" cy="13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2A2A2A"/>
                </a:solidFill>
                <a:latin typeface="Anton"/>
                <a:ea typeface="Anton"/>
                <a:cs typeface="Anton"/>
                <a:sym typeface="Anton"/>
              </a:rPr>
              <a:t>Timetable for skku</a:t>
            </a:r>
            <a:endParaRPr sz="7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82" name="Google Shape;82;p15"/>
          <p:cNvPicPr preferRelativeResize="0"/>
          <p:nvPr/>
        </p:nvPicPr>
        <p:blipFill rotWithShape="1">
          <a:blip r:embed="rId5">
            <a:alphaModFix/>
          </a:blip>
          <a:srcRect b="12586" l="0" r="0" t="17916"/>
          <a:stretch/>
        </p:blipFill>
        <p:spPr>
          <a:xfrm>
            <a:off x="8416125" y="69650"/>
            <a:ext cx="511963" cy="35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03200" y="419100"/>
            <a:ext cx="8731252" cy="6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3"/>
          <p:cNvSpPr txBox="1"/>
          <p:nvPr/>
        </p:nvSpPr>
        <p:spPr>
          <a:xfrm>
            <a:off x="279400" y="215900"/>
            <a:ext cx="2254200" cy="13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2A2A2A"/>
                </a:solidFill>
                <a:latin typeface="Anton"/>
                <a:ea typeface="Anton"/>
                <a:cs typeface="Anton"/>
                <a:sym typeface="Anton"/>
              </a:rPr>
              <a:t>Timetable for skku</a:t>
            </a:r>
            <a:endParaRPr sz="7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276" name="Google Shape;276;p33"/>
          <p:cNvPicPr preferRelativeResize="0"/>
          <p:nvPr/>
        </p:nvPicPr>
        <p:blipFill rotWithShape="1">
          <a:blip r:embed="rId3">
            <a:alphaModFix/>
          </a:blip>
          <a:srcRect b="12586" l="0" r="0" t="17916"/>
          <a:stretch/>
        </p:blipFill>
        <p:spPr>
          <a:xfrm>
            <a:off x="8416125" y="69650"/>
            <a:ext cx="511963" cy="35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3200" y="419100"/>
            <a:ext cx="8731252" cy="6350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33"/>
          <p:cNvSpPr txBox="1"/>
          <p:nvPr/>
        </p:nvSpPr>
        <p:spPr>
          <a:xfrm>
            <a:off x="279388" y="488850"/>
            <a:ext cx="2406300" cy="65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>
                <a:solidFill>
                  <a:srgbClr val="2A2A2A"/>
                </a:solidFill>
                <a:latin typeface="Anton"/>
                <a:ea typeface="Anton"/>
                <a:cs typeface="Anton"/>
                <a:sym typeface="Anton"/>
              </a:rPr>
              <a:t>Implementation</a:t>
            </a:r>
            <a:endParaRPr sz="2500">
              <a:solidFill>
                <a:srgbClr val="2A2A2A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rgbClr val="2A2A2A"/>
              </a:solidFill>
            </a:endParaRPr>
          </a:p>
        </p:txBody>
      </p:sp>
      <p:pic>
        <p:nvPicPr>
          <p:cNvPr id="279" name="Google Shape;279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62088" y="577850"/>
            <a:ext cx="4023399" cy="4413249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33"/>
          <p:cNvSpPr txBox="1"/>
          <p:nvPr/>
        </p:nvSpPr>
        <p:spPr>
          <a:xfrm>
            <a:off x="382500" y="1794300"/>
            <a:ext cx="3862500" cy="23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rPr>
              <a:t>Timetable</a:t>
            </a:r>
            <a:r>
              <a:rPr b="1" lang="ko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rPr>
              <a:t> page</a:t>
            </a:r>
            <a:endParaRPr b="1">
              <a:solidFill>
                <a:schemeClr val="dk1"/>
              </a:solidFill>
              <a:latin typeface="Manjari"/>
              <a:ea typeface="Manjari"/>
              <a:cs typeface="Manjari"/>
              <a:sym typeface="Manja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anjari"/>
              <a:ea typeface="Manjari"/>
              <a:cs typeface="Manjari"/>
              <a:sym typeface="Manjari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njari"/>
              <a:buChar char="●"/>
            </a:pPr>
            <a:r>
              <a:rPr lang="ko" sz="1200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rPr>
              <a:t>View your generated timetable here.</a:t>
            </a:r>
            <a:endParaRPr sz="1200">
              <a:solidFill>
                <a:schemeClr val="dk1"/>
              </a:solidFill>
              <a:latin typeface="Manjari"/>
              <a:ea typeface="Manjari"/>
              <a:cs typeface="Manjari"/>
              <a:sym typeface="Manja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njari"/>
              <a:ea typeface="Manjari"/>
              <a:cs typeface="Manjari"/>
              <a:sym typeface="Manjari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njari"/>
              <a:buChar char="●"/>
            </a:pPr>
            <a:r>
              <a:rPr lang="ko" sz="1200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rPr>
              <a:t>To regenerate it, press the button below or refresh the page (F5).</a:t>
            </a:r>
            <a:endParaRPr sz="1200">
              <a:solidFill>
                <a:schemeClr val="dk1"/>
              </a:solidFill>
              <a:latin typeface="Manjari"/>
              <a:ea typeface="Manjari"/>
              <a:cs typeface="Manjari"/>
              <a:sym typeface="Manja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njari"/>
              <a:ea typeface="Manjari"/>
              <a:cs typeface="Manjari"/>
              <a:sym typeface="Manjari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njari"/>
              <a:buChar char="●"/>
            </a:pPr>
            <a:r>
              <a:rPr lang="ko" sz="1200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rPr>
              <a:t>Click on a lecture to pin it to your timetable. Click again to unpin it.</a:t>
            </a:r>
            <a:endParaRPr sz="1200">
              <a:solidFill>
                <a:schemeClr val="dk1"/>
              </a:solidFill>
              <a:latin typeface="Manjari"/>
              <a:ea typeface="Manjari"/>
              <a:cs typeface="Manjari"/>
              <a:sym typeface="Manja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njari"/>
              <a:ea typeface="Manjari"/>
              <a:cs typeface="Manjari"/>
              <a:sym typeface="Manjari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njari"/>
              <a:buChar char="●"/>
            </a:pPr>
            <a:r>
              <a:rPr lang="ko" sz="1200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rPr>
              <a:t>Pinned lectures will have a different color to indicate they are fixed.</a:t>
            </a:r>
            <a:endParaRPr sz="1200">
              <a:solidFill>
                <a:schemeClr val="dk1"/>
              </a:solidFill>
              <a:latin typeface="Manjari"/>
              <a:ea typeface="Manjari"/>
              <a:cs typeface="Manjari"/>
              <a:sym typeface="Manjari"/>
            </a:endParaRPr>
          </a:p>
        </p:txBody>
      </p:sp>
      <p:sp>
        <p:nvSpPr>
          <p:cNvPr id="281" name="Google Shape;281;p33"/>
          <p:cNvSpPr txBox="1"/>
          <p:nvPr/>
        </p:nvSpPr>
        <p:spPr>
          <a:xfrm>
            <a:off x="474550" y="973675"/>
            <a:ext cx="1606200" cy="35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355600" lvl="0" marL="45720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2A2A2A"/>
              </a:buClr>
              <a:buSzPts val="2000"/>
              <a:buFont typeface="Anton"/>
              <a:buChar char="-"/>
            </a:pPr>
            <a:r>
              <a:rPr lang="ko" sz="2000">
                <a:solidFill>
                  <a:srgbClr val="2A2A2A"/>
                </a:solidFill>
                <a:latin typeface="Anton"/>
                <a:ea typeface="Anton"/>
                <a:cs typeface="Anton"/>
                <a:sym typeface="Anton"/>
              </a:rPr>
              <a:t>User flow</a:t>
            </a:r>
            <a:endParaRPr sz="700">
              <a:solidFill>
                <a:srgbClr val="2A2A2A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4"/>
          <p:cNvSpPr txBox="1"/>
          <p:nvPr/>
        </p:nvSpPr>
        <p:spPr>
          <a:xfrm>
            <a:off x="279400" y="215900"/>
            <a:ext cx="2254200" cy="13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2A2A2A"/>
                </a:solidFill>
                <a:latin typeface="Anton"/>
                <a:ea typeface="Anton"/>
                <a:cs typeface="Anton"/>
                <a:sym typeface="Anton"/>
              </a:rPr>
              <a:t>Timetable for skku</a:t>
            </a:r>
            <a:endParaRPr sz="7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287" name="Google Shape;287;p34"/>
          <p:cNvPicPr preferRelativeResize="0"/>
          <p:nvPr/>
        </p:nvPicPr>
        <p:blipFill rotWithShape="1">
          <a:blip r:embed="rId3">
            <a:alphaModFix/>
          </a:blip>
          <a:srcRect b="12586" l="0" r="0" t="17916"/>
          <a:stretch/>
        </p:blipFill>
        <p:spPr>
          <a:xfrm>
            <a:off x="8416125" y="69650"/>
            <a:ext cx="511963" cy="35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3200" y="419100"/>
            <a:ext cx="8731252" cy="6350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34"/>
          <p:cNvSpPr txBox="1"/>
          <p:nvPr/>
        </p:nvSpPr>
        <p:spPr>
          <a:xfrm>
            <a:off x="279388" y="488850"/>
            <a:ext cx="2406300" cy="65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>
                <a:solidFill>
                  <a:srgbClr val="2A2A2A"/>
                </a:solidFill>
                <a:latin typeface="Anton"/>
                <a:ea typeface="Anton"/>
                <a:cs typeface="Anton"/>
                <a:sym typeface="Anton"/>
              </a:rPr>
              <a:t>Demo Video</a:t>
            </a:r>
            <a:endParaRPr sz="2500">
              <a:solidFill>
                <a:srgbClr val="2A2A2A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rgbClr val="2A2A2A"/>
              </a:solidFill>
            </a:endParaRPr>
          </a:p>
        </p:txBody>
      </p:sp>
      <p:pic>
        <p:nvPicPr>
          <p:cNvPr id="290" name="Google Shape;290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19088" y="577850"/>
            <a:ext cx="5068413" cy="4413250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34"/>
          <p:cNvSpPr txBox="1"/>
          <p:nvPr/>
        </p:nvSpPr>
        <p:spPr>
          <a:xfrm>
            <a:off x="138700" y="2133150"/>
            <a:ext cx="29775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latin typeface="Manjari"/>
                <a:ea typeface="Manjari"/>
                <a:cs typeface="Manjari"/>
                <a:sym typeface="Manjari"/>
              </a:rPr>
              <a:t>You can access at</a:t>
            </a:r>
            <a:br>
              <a:rPr lang="ko" sz="1500">
                <a:latin typeface="Manjari"/>
                <a:ea typeface="Manjari"/>
                <a:cs typeface="Manjari"/>
                <a:sym typeface="Manjari"/>
              </a:rPr>
            </a:br>
            <a:endParaRPr sz="1500">
              <a:latin typeface="Manjari"/>
              <a:ea typeface="Manjari"/>
              <a:cs typeface="Manjari"/>
              <a:sym typeface="Manja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latin typeface="Manjari"/>
                <a:ea typeface="Manjari"/>
                <a:cs typeface="Manjari"/>
                <a:sym typeface="Manjari"/>
              </a:rPr>
              <a:t>http://www.skku-timetable.site</a:t>
            </a:r>
            <a:endParaRPr b="1" sz="1500">
              <a:latin typeface="Manjari"/>
              <a:ea typeface="Manjari"/>
              <a:cs typeface="Manjari"/>
              <a:sym typeface="Manja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5"/>
          <p:cNvSpPr txBox="1"/>
          <p:nvPr/>
        </p:nvSpPr>
        <p:spPr>
          <a:xfrm>
            <a:off x="2709900" y="1658100"/>
            <a:ext cx="3724200" cy="182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>
                <a:solidFill>
                  <a:srgbClr val="2A2A2A"/>
                </a:solidFill>
                <a:latin typeface="Anton"/>
                <a:ea typeface="Anton"/>
                <a:cs typeface="Anton"/>
                <a:sym typeface="Anton"/>
              </a:rPr>
              <a:t>Section 4</a:t>
            </a:r>
            <a:endParaRPr sz="2500">
              <a:solidFill>
                <a:srgbClr val="2A2A2A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4100">
                <a:solidFill>
                  <a:srgbClr val="2A2A2A"/>
                </a:solidFill>
                <a:latin typeface="Anton"/>
                <a:ea typeface="Anton"/>
                <a:cs typeface="Anton"/>
                <a:sym typeface="Anton"/>
              </a:rPr>
              <a:t>Test plan &amp; result</a:t>
            </a:r>
            <a:endParaRPr sz="700">
              <a:solidFill>
                <a:srgbClr val="2A2A2A"/>
              </a:solidFill>
            </a:endParaRPr>
          </a:p>
        </p:txBody>
      </p:sp>
      <p:sp>
        <p:nvSpPr>
          <p:cNvPr id="297" name="Google Shape;297;p35"/>
          <p:cNvSpPr txBox="1"/>
          <p:nvPr/>
        </p:nvSpPr>
        <p:spPr>
          <a:xfrm>
            <a:off x="279400" y="215900"/>
            <a:ext cx="2254200" cy="13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2A2A2A"/>
                </a:solidFill>
                <a:latin typeface="Anton"/>
                <a:ea typeface="Anton"/>
                <a:cs typeface="Anton"/>
                <a:sym typeface="Anton"/>
              </a:rPr>
              <a:t>Timetable for skku</a:t>
            </a:r>
            <a:endParaRPr sz="7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298" name="Google Shape;298;p35"/>
          <p:cNvPicPr preferRelativeResize="0"/>
          <p:nvPr/>
        </p:nvPicPr>
        <p:blipFill rotWithShape="1">
          <a:blip r:embed="rId3">
            <a:alphaModFix/>
          </a:blip>
          <a:srcRect b="12586" l="0" r="0" t="17916"/>
          <a:stretch/>
        </p:blipFill>
        <p:spPr>
          <a:xfrm>
            <a:off x="8416125" y="69650"/>
            <a:ext cx="511963" cy="35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3200" y="419100"/>
            <a:ext cx="8731252" cy="6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36"/>
          <p:cNvSpPr txBox="1"/>
          <p:nvPr/>
        </p:nvSpPr>
        <p:spPr>
          <a:xfrm>
            <a:off x="279400" y="215900"/>
            <a:ext cx="2254200" cy="13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2A2A2A"/>
                </a:solidFill>
                <a:latin typeface="Anton"/>
                <a:ea typeface="Anton"/>
                <a:cs typeface="Anton"/>
                <a:sym typeface="Anton"/>
              </a:rPr>
              <a:t>Timetable for skku</a:t>
            </a:r>
            <a:endParaRPr sz="7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305" name="Google Shape;305;p36"/>
          <p:cNvPicPr preferRelativeResize="0"/>
          <p:nvPr/>
        </p:nvPicPr>
        <p:blipFill rotWithShape="1">
          <a:blip r:embed="rId3">
            <a:alphaModFix/>
          </a:blip>
          <a:srcRect b="12586" l="0" r="0" t="17916"/>
          <a:stretch/>
        </p:blipFill>
        <p:spPr>
          <a:xfrm>
            <a:off x="8416125" y="69650"/>
            <a:ext cx="511963" cy="35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3200" y="419100"/>
            <a:ext cx="8731252" cy="6350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36"/>
          <p:cNvSpPr txBox="1"/>
          <p:nvPr/>
        </p:nvSpPr>
        <p:spPr>
          <a:xfrm>
            <a:off x="-12" y="674125"/>
            <a:ext cx="2406300" cy="65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>
                <a:solidFill>
                  <a:srgbClr val="2A2A2A"/>
                </a:solidFill>
                <a:latin typeface="Anton"/>
                <a:ea typeface="Anton"/>
                <a:cs typeface="Anton"/>
                <a:sym typeface="Anton"/>
              </a:rPr>
              <a:t>Objectives</a:t>
            </a:r>
            <a:endParaRPr sz="2500">
              <a:solidFill>
                <a:srgbClr val="2A2A2A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rgbClr val="2A2A2A"/>
              </a:solidFill>
            </a:endParaRPr>
          </a:p>
        </p:txBody>
      </p:sp>
      <p:sp>
        <p:nvSpPr>
          <p:cNvPr id="308" name="Google Shape;308;p36"/>
          <p:cNvSpPr txBox="1"/>
          <p:nvPr/>
        </p:nvSpPr>
        <p:spPr>
          <a:xfrm>
            <a:off x="1083925" y="1324825"/>
            <a:ext cx="2167500" cy="32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njari"/>
              <a:ea typeface="Manjari"/>
              <a:cs typeface="Manjari"/>
              <a:sym typeface="Manja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njari"/>
              <a:ea typeface="Manjari"/>
              <a:cs typeface="Manjari"/>
              <a:sym typeface="Manja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njari"/>
              <a:ea typeface="Manjari"/>
              <a:cs typeface="Manjari"/>
              <a:sym typeface="Manja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njari"/>
              <a:ea typeface="Manjari"/>
              <a:cs typeface="Manjari"/>
              <a:sym typeface="Manja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njari"/>
              <a:ea typeface="Manjari"/>
              <a:cs typeface="Manjari"/>
              <a:sym typeface="Manja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njari"/>
              <a:ea typeface="Manjari"/>
              <a:cs typeface="Manjari"/>
              <a:sym typeface="Manja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njari"/>
              <a:ea typeface="Manjari"/>
              <a:cs typeface="Manjari"/>
              <a:sym typeface="Manja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njari"/>
              <a:ea typeface="Manjari"/>
              <a:cs typeface="Manjari"/>
              <a:sym typeface="Manja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njari"/>
              <a:ea typeface="Manjari"/>
              <a:cs typeface="Manjari"/>
              <a:sym typeface="Manja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rPr>
              <a:t>Validate the functionality, usability, and reliability of the program.</a:t>
            </a:r>
            <a:endParaRPr sz="1200">
              <a:solidFill>
                <a:schemeClr val="dk1"/>
              </a:solidFill>
              <a:latin typeface="Manjari"/>
              <a:ea typeface="Manjari"/>
              <a:cs typeface="Manjari"/>
              <a:sym typeface="Manjari"/>
            </a:endParaRPr>
          </a:p>
        </p:txBody>
      </p:sp>
      <p:sp>
        <p:nvSpPr>
          <p:cNvPr id="309" name="Google Shape;309;p36"/>
          <p:cNvSpPr txBox="1"/>
          <p:nvPr/>
        </p:nvSpPr>
        <p:spPr>
          <a:xfrm>
            <a:off x="3251425" y="1324825"/>
            <a:ext cx="2167500" cy="32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njari"/>
              <a:ea typeface="Manjari"/>
              <a:cs typeface="Manjari"/>
              <a:sym typeface="Manja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njari"/>
              <a:ea typeface="Manjari"/>
              <a:cs typeface="Manjari"/>
              <a:sym typeface="Manja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njari"/>
              <a:ea typeface="Manjari"/>
              <a:cs typeface="Manjari"/>
              <a:sym typeface="Manja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njari"/>
              <a:ea typeface="Manjari"/>
              <a:cs typeface="Manjari"/>
              <a:sym typeface="Manja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njari"/>
              <a:ea typeface="Manjari"/>
              <a:cs typeface="Manjari"/>
              <a:sym typeface="Manja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njari"/>
              <a:ea typeface="Manjari"/>
              <a:cs typeface="Manjari"/>
              <a:sym typeface="Manja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njari"/>
              <a:ea typeface="Manjari"/>
              <a:cs typeface="Manjari"/>
              <a:sym typeface="Manja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njari"/>
              <a:ea typeface="Manjari"/>
              <a:cs typeface="Manjari"/>
              <a:sym typeface="Manja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njari"/>
              <a:ea typeface="Manjari"/>
              <a:cs typeface="Manjari"/>
              <a:sym typeface="Manja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rPr>
              <a:t>Ensure that the system meets user requirements and provides an optimized user experience.</a:t>
            </a:r>
            <a:endParaRPr sz="1200">
              <a:solidFill>
                <a:schemeClr val="dk1"/>
              </a:solidFill>
              <a:latin typeface="Manjari"/>
              <a:ea typeface="Manjari"/>
              <a:cs typeface="Manjari"/>
              <a:sym typeface="Manja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njari"/>
              <a:ea typeface="Manjari"/>
              <a:cs typeface="Manjari"/>
              <a:sym typeface="Manja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njari"/>
              <a:ea typeface="Manjari"/>
              <a:cs typeface="Manjari"/>
              <a:sym typeface="Manjari"/>
            </a:endParaRPr>
          </a:p>
        </p:txBody>
      </p:sp>
      <p:sp>
        <p:nvSpPr>
          <p:cNvPr id="310" name="Google Shape;310;p36"/>
          <p:cNvSpPr txBox="1"/>
          <p:nvPr/>
        </p:nvSpPr>
        <p:spPr>
          <a:xfrm>
            <a:off x="5418925" y="1324825"/>
            <a:ext cx="2167500" cy="32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njari"/>
              <a:ea typeface="Manjari"/>
              <a:cs typeface="Manjari"/>
              <a:sym typeface="Manja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njari"/>
              <a:ea typeface="Manjari"/>
              <a:cs typeface="Manjari"/>
              <a:sym typeface="Manja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njari"/>
              <a:ea typeface="Manjari"/>
              <a:cs typeface="Manjari"/>
              <a:sym typeface="Manja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njari"/>
              <a:ea typeface="Manjari"/>
              <a:cs typeface="Manjari"/>
              <a:sym typeface="Manja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njari"/>
              <a:ea typeface="Manjari"/>
              <a:cs typeface="Manjari"/>
              <a:sym typeface="Manja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njari"/>
              <a:ea typeface="Manjari"/>
              <a:cs typeface="Manjari"/>
              <a:sym typeface="Manja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njari"/>
              <a:ea typeface="Manjari"/>
              <a:cs typeface="Manjari"/>
              <a:sym typeface="Manja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njari"/>
              <a:ea typeface="Manjari"/>
              <a:cs typeface="Manjari"/>
              <a:sym typeface="Manja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njari"/>
              <a:ea typeface="Manjari"/>
              <a:cs typeface="Manjari"/>
              <a:sym typeface="Manja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rPr>
              <a:t>Identify and address bugs or inefficiencies before deployment.</a:t>
            </a:r>
            <a:endParaRPr sz="1200">
              <a:solidFill>
                <a:schemeClr val="dk1"/>
              </a:solidFill>
              <a:latin typeface="Manjari"/>
              <a:ea typeface="Manjari"/>
              <a:cs typeface="Manjari"/>
              <a:sym typeface="Manja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njari"/>
              <a:ea typeface="Manjari"/>
              <a:cs typeface="Manjari"/>
              <a:sym typeface="Manjari"/>
            </a:endParaRPr>
          </a:p>
        </p:txBody>
      </p:sp>
      <p:grpSp>
        <p:nvGrpSpPr>
          <p:cNvPr id="311" name="Google Shape;311;p36"/>
          <p:cNvGrpSpPr/>
          <p:nvPr/>
        </p:nvGrpSpPr>
        <p:grpSpPr>
          <a:xfrm>
            <a:off x="1296625" y="1694897"/>
            <a:ext cx="1322375" cy="1381278"/>
            <a:chOff x="1083925" y="1417747"/>
            <a:chExt cx="1322375" cy="1381278"/>
          </a:xfrm>
        </p:grpSpPr>
        <p:pic>
          <p:nvPicPr>
            <p:cNvPr id="312" name="Google Shape;312;p3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345625" y="2185225"/>
              <a:ext cx="613800" cy="613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3" name="Google Shape;313;p3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792500" y="1931550"/>
              <a:ext cx="613800" cy="613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4" name="Google Shape;314;p3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083925" y="1417747"/>
              <a:ext cx="879525" cy="87952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15" name="Google Shape;315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12025" y="1650639"/>
            <a:ext cx="1196824" cy="1469787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801875" y="1694900"/>
            <a:ext cx="1415783" cy="146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37"/>
          <p:cNvSpPr txBox="1"/>
          <p:nvPr/>
        </p:nvSpPr>
        <p:spPr>
          <a:xfrm>
            <a:off x="279400" y="215900"/>
            <a:ext cx="2254200" cy="13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2A2A2A"/>
                </a:solidFill>
                <a:latin typeface="Anton"/>
                <a:ea typeface="Anton"/>
                <a:cs typeface="Anton"/>
                <a:sym typeface="Anton"/>
              </a:rPr>
              <a:t>Timetable for skku</a:t>
            </a:r>
            <a:endParaRPr sz="7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322" name="Google Shape;322;p37"/>
          <p:cNvPicPr preferRelativeResize="0"/>
          <p:nvPr/>
        </p:nvPicPr>
        <p:blipFill rotWithShape="1">
          <a:blip r:embed="rId3">
            <a:alphaModFix/>
          </a:blip>
          <a:srcRect b="12586" l="0" r="0" t="17916"/>
          <a:stretch/>
        </p:blipFill>
        <p:spPr>
          <a:xfrm>
            <a:off x="8416125" y="69650"/>
            <a:ext cx="511963" cy="35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3200" y="419100"/>
            <a:ext cx="8731252" cy="6350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37"/>
          <p:cNvSpPr txBox="1"/>
          <p:nvPr/>
        </p:nvSpPr>
        <p:spPr>
          <a:xfrm>
            <a:off x="-12" y="674125"/>
            <a:ext cx="2406300" cy="65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>
                <a:solidFill>
                  <a:srgbClr val="2A2A2A"/>
                </a:solidFill>
                <a:latin typeface="Anton"/>
                <a:ea typeface="Anton"/>
                <a:cs typeface="Anton"/>
                <a:sym typeface="Anton"/>
              </a:rPr>
              <a:t>Test Plan</a:t>
            </a:r>
            <a:endParaRPr sz="2500">
              <a:solidFill>
                <a:srgbClr val="2A2A2A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rgbClr val="2A2A2A"/>
              </a:solidFill>
            </a:endParaRPr>
          </a:p>
        </p:txBody>
      </p:sp>
      <p:sp>
        <p:nvSpPr>
          <p:cNvPr id="325" name="Google Shape;325;p37"/>
          <p:cNvSpPr txBox="1"/>
          <p:nvPr/>
        </p:nvSpPr>
        <p:spPr>
          <a:xfrm>
            <a:off x="1875900" y="1892425"/>
            <a:ext cx="1709700" cy="32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njari"/>
              <a:ea typeface="Manjari"/>
              <a:cs typeface="Manjari"/>
              <a:sym typeface="Manja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njari"/>
              <a:ea typeface="Manjari"/>
              <a:cs typeface="Manjari"/>
              <a:sym typeface="Manja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njari"/>
              <a:ea typeface="Manjari"/>
              <a:cs typeface="Manjari"/>
              <a:sym typeface="Manja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njari"/>
              <a:ea typeface="Manjari"/>
              <a:cs typeface="Manjari"/>
              <a:sym typeface="Manja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njari"/>
              <a:ea typeface="Manjari"/>
              <a:cs typeface="Manjari"/>
              <a:sym typeface="Manja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njari"/>
              <a:ea typeface="Manjari"/>
              <a:cs typeface="Manjari"/>
              <a:sym typeface="Manja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njari"/>
              <a:ea typeface="Manjari"/>
              <a:cs typeface="Manjari"/>
              <a:sym typeface="Manja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njari"/>
              <a:ea typeface="Manjari"/>
              <a:cs typeface="Manjari"/>
              <a:sym typeface="Manja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njari"/>
              <a:ea typeface="Manjari"/>
              <a:cs typeface="Manjari"/>
              <a:sym typeface="Manja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chemeClr val="dk1"/>
                </a:solidFill>
              </a:rPr>
              <a:t>Unit Tests:</a:t>
            </a:r>
            <a:r>
              <a:rPr lang="ko" sz="1100">
                <a:solidFill>
                  <a:schemeClr val="dk1"/>
                </a:solidFill>
              </a:rPr>
              <a:t> 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chemeClr val="dk1"/>
                </a:solidFill>
              </a:rPr>
              <a:t>Verify individual basic required functions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njari"/>
              <a:ea typeface="Manjari"/>
              <a:cs typeface="Manjari"/>
              <a:sym typeface="Manjari"/>
            </a:endParaRPr>
          </a:p>
        </p:txBody>
      </p:sp>
      <p:sp>
        <p:nvSpPr>
          <p:cNvPr id="326" name="Google Shape;326;p37"/>
          <p:cNvSpPr txBox="1"/>
          <p:nvPr/>
        </p:nvSpPr>
        <p:spPr>
          <a:xfrm>
            <a:off x="3713975" y="1892425"/>
            <a:ext cx="1709700" cy="32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njari"/>
              <a:ea typeface="Manjari"/>
              <a:cs typeface="Manjari"/>
              <a:sym typeface="Manja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njari"/>
              <a:ea typeface="Manjari"/>
              <a:cs typeface="Manjari"/>
              <a:sym typeface="Manja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njari"/>
              <a:ea typeface="Manjari"/>
              <a:cs typeface="Manjari"/>
              <a:sym typeface="Manja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njari"/>
              <a:ea typeface="Manjari"/>
              <a:cs typeface="Manjari"/>
              <a:sym typeface="Manja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njari"/>
              <a:ea typeface="Manjari"/>
              <a:cs typeface="Manjari"/>
              <a:sym typeface="Manja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njari"/>
              <a:ea typeface="Manjari"/>
              <a:cs typeface="Manjari"/>
              <a:sym typeface="Manja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njari"/>
              <a:ea typeface="Manjari"/>
              <a:cs typeface="Manjari"/>
              <a:sym typeface="Manja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njari"/>
              <a:ea typeface="Manjari"/>
              <a:cs typeface="Manjari"/>
              <a:sym typeface="Manja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njari"/>
              <a:ea typeface="Manjari"/>
              <a:cs typeface="Manjari"/>
              <a:sym typeface="Manja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100">
                <a:solidFill>
                  <a:schemeClr val="dk1"/>
                </a:solidFill>
              </a:rPr>
              <a:t>Integration Tests:</a:t>
            </a:r>
            <a:r>
              <a:rPr lang="ko" sz="1100">
                <a:solidFill>
                  <a:schemeClr val="dk1"/>
                </a:solidFill>
              </a:rPr>
              <a:t> </a:t>
            </a:r>
            <a:r>
              <a:rPr lang="ko" sz="1100">
                <a:solidFill>
                  <a:schemeClr val="dk1"/>
                </a:solidFill>
              </a:rPr>
              <a:t>Ensure seamless interaction between modules.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njari"/>
              <a:ea typeface="Manjari"/>
              <a:cs typeface="Manjari"/>
              <a:sym typeface="Manja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njari"/>
              <a:ea typeface="Manjari"/>
              <a:cs typeface="Manjari"/>
              <a:sym typeface="Manja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njari"/>
              <a:ea typeface="Manjari"/>
              <a:cs typeface="Manjari"/>
              <a:sym typeface="Manjari"/>
            </a:endParaRPr>
          </a:p>
        </p:txBody>
      </p:sp>
      <p:sp>
        <p:nvSpPr>
          <p:cNvPr id="327" name="Google Shape;327;p37"/>
          <p:cNvSpPr txBox="1"/>
          <p:nvPr/>
        </p:nvSpPr>
        <p:spPr>
          <a:xfrm>
            <a:off x="5552050" y="1892425"/>
            <a:ext cx="1709700" cy="32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njari"/>
              <a:ea typeface="Manjari"/>
              <a:cs typeface="Manjari"/>
              <a:sym typeface="Manja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njari"/>
              <a:ea typeface="Manjari"/>
              <a:cs typeface="Manjari"/>
              <a:sym typeface="Manja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njari"/>
              <a:ea typeface="Manjari"/>
              <a:cs typeface="Manjari"/>
              <a:sym typeface="Manja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njari"/>
              <a:ea typeface="Manjari"/>
              <a:cs typeface="Manjari"/>
              <a:sym typeface="Manja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njari"/>
              <a:ea typeface="Manjari"/>
              <a:cs typeface="Manjari"/>
              <a:sym typeface="Manja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njari"/>
              <a:ea typeface="Manjari"/>
              <a:cs typeface="Manjari"/>
              <a:sym typeface="Manja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njari"/>
              <a:ea typeface="Manjari"/>
              <a:cs typeface="Manjari"/>
              <a:sym typeface="Manja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njari"/>
              <a:ea typeface="Manjari"/>
              <a:cs typeface="Manjari"/>
              <a:sym typeface="Manja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njari"/>
              <a:ea typeface="Manjari"/>
              <a:cs typeface="Manjari"/>
              <a:sym typeface="Manja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100">
                <a:solidFill>
                  <a:schemeClr val="dk1"/>
                </a:solidFill>
              </a:rPr>
              <a:t>System Tests:</a:t>
            </a:r>
            <a:r>
              <a:rPr lang="ko" sz="1100">
                <a:solidFill>
                  <a:schemeClr val="dk1"/>
                </a:solidFill>
              </a:rPr>
              <a:t> Validate end-to-end functionality under real-world scenarios.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njari"/>
              <a:ea typeface="Manjari"/>
              <a:cs typeface="Manjari"/>
              <a:sym typeface="Manja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anjari"/>
              <a:ea typeface="Manjari"/>
              <a:cs typeface="Manjari"/>
              <a:sym typeface="Manjari"/>
            </a:endParaRPr>
          </a:p>
        </p:txBody>
      </p:sp>
      <p:pic>
        <p:nvPicPr>
          <p:cNvPr id="328" name="Google Shape;328;p37"/>
          <p:cNvPicPr preferRelativeResize="0"/>
          <p:nvPr/>
        </p:nvPicPr>
        <p:blipFill rotWithShape="1">
          <a:blip r:embed="rId5">
            <a:alphaModFix/>
          </a:blip>
          <a:srcRect b="11680" l="5116" r="5269" t="10961"/>
          <a:stretch/>
        </p:blipFill>
        <p:spPr>
          <a:xfrm>
            <a:off x="1958200" y="1254750"/>
            <a:ext cx="5227601" cy="2539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38"/>
          <p:cNvSpPr txBox="1"/>
          <p:nvPr/>
        </p:nvSpPr>
        <p:spPr>
          <a:xfrm>
            <a:off x="279400" y="215900"/>
            <a:ext cx="2254200" cy="13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2A2A2A"/>
                </a:solidFill>
                <a:latin typeface="Anton"/>
                <a:ea typeface="Anton"/>
                <a:cs typeface="Anton"/>
                <a:sym typeface="Anton"/>
              </a:rPr>
              <a:t>Timetable for skku</a:t>
            </a:r>
            <a:endParaRPr sz="7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334" name="Google Shape;334;p38"/>
          <p:cNvPicPr preferRelativeResize="0"/>
          <p:nvPr/>
        </p:nvPicPr>
        <p:blipFill rotWithShape="1">
          <a:blip r:embed="rId3">
            <a:alphaModFix/>
          </a:blip>
          <a:srcRect b="12586" l="0" r="0" t="17916"/>
          <a:stretch/>
        </p:blipFill>
        <p:spPr>
          <a:xfrm>
            <a:off x="8416125" y="69650"/>
            <a:ext cx="511963" cy="35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3200" y="419100"/>
            <a:ext cx="8731252" cy="6350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38"/>
          <p:cNvSpPr txBox="1"/>
          <p:nvPr/>
        </p:nvSpPr>
        <p:spPr>
          <a:xfrm>
            <a:off x="6" y="342900"/>
            <a:ext cx="3543900" cy="65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900">
                <a:solidFill>
                  <a:srgbClr val="2A2A2A"/>
                </a:solidFill>
                <a:latin typeface="Anton"/>
                <a:ea typeface="Anton"/>
                <a:cs typeface="Anton"/>
                <a:sym typeface="Anton"/>
              </a:rPr>
              <a:t>Test Result - Unit Test</a:t>
            </a:r>
            <a:endParaRPr sz="1900">
              <a:solidFill>
                <a:srgbClr val="2A2A2A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">
              <a:solidFill>
                <a:srgbClr val="2A2A2A"/>
              </a:solidFill>
            </a:endParaRPr>
          </a:p>
        </p:txBody>
      </p:sp>
      <p:graphicFrame>
        <p:nvGraphicFramePr>
          <p:cNvPr id="337" name="Google Shape;337;p38"/>
          <p:cNvGraphicFramePr/>
          <p:nvPr/>
        </p:nvGraphicFramePr>
        <p:xfrm>
          <a:off x="490213" y="770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{5ADB42A4-AE48-4398-94B6-D314B38562D1}</a:tableStyleId>
              </a:tblPr>
              <a:tblGrid>
                <a:gridCol w="1256100"/>
                <a:gridCol w="2275925"/>
                <a:gridCol w="2338375"/>
                <a:gridCol w="1566525"/>
                <a:gridCol w="726650"/>
              </a:tblGrid>
              <a:tr h="5389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/>
                        <a:t>Test Case</a:t>
                      </a:r>
                      <a:endParaRPr b="1"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/>
                        <a:t>Scenario</a:t>
                      </a:r>
                      <a:endParaRPr b="1"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/>
                        <a:t>Expected Outcome</a:t>
                      </a:r>
                      <a:endParaRPr b="1"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/>
                        <a:t>Actual Outcome</a:t>
                      </a:r>
                      <a:endParaRPr b="1"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/>
                        <a:t>Status</a:t>
                      </a:r>
                      <a:endParaRPr b="1" sz="1100"/>
                    </a:p>
                  </a:txBody>
                  <a:tcPr marT="91425" marB="91425" marR="91425" marL="91425"/>
                </a:tc>
              </a:tr>
              <a:tr h="575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300"/>
                        <a:t>Login with valid input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300"/>
                        <a:t>Enter correct username and password.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300"/>
                        <a:t>Successfully </a:t>
                      </a:r>
                      <a:r>
                        <a:rPr lang="ko" sz="1300"/>
                        <a:t>login</a:t>
                      </a:r>
                      <a:r>
                        <a:rPr lang="ko" sz="1300"/>
                        <a:t> and redirect to survey page.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300"/>
                        <a:t>Redirected successfully.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300"/>
                        <a:t>Pass</a:t>
                      </a:r>
                      <a:endParaRPr sz="1300"/>
                    </a:p>
                  </a:txBody>
                  <a:tcPr marT="91425" marB="91425" marR="91425" marL="91425"/>
                </a:tc>
              </a:tr>
              <a:tr h="575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300"/>
                        <a:t>Login with invalid input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300"/>
                        <a:t>Enter incorrect username or password.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300"/>
                        <a:t>Display error message "Invalid login credentials."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300"/>
                        <a:t>Error displayed.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300"/>
                        <a:t>Pass</a:t>
                      </a:r>
                      <a:endParaRPr sz="1300"/>
                    </a:p>
                  </a:txBody>
                  <a:tcPr marT="91425" marB="91425" marR="91425" marL="91425"/>
                </a:tc>
              </a:tr>
              <a:tr h="575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300"/>
                        <a:t>Register new user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300"/>
                        <a:t>Enter valid registration details.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300"/>
                        <a:t>Account created, redirect to login page.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300"/>
                        <a:t>Account created.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300"/>
                        <a:t>Pass</a:t>
                      </a:r>
                      <a:endParaRPr sz="1300"/>
                    </a:p>
                  </a:txBody>
                  <a:tcPr marT="91425" marB="91425" marR="91425" marL="91425"/>
                </a:tc>
              </a:tr>
              <a:tr h="575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300"/>
                        <a:t>Generate timetable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300"/>
                        <a:t>Submit survey with valid preferences.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300"/>
                        <a:t>Timetable generated based on preferences.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300"/>
                        <a:t>Timetable generated.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300"/>
                        <a:t>Pass</a:t>
                      </a:r>
                      <a:endParaRPr sz="1300"/>
                    </a:p>
                  </a:txBody>
                  <a:tcPr marT="91425" marB="91425" marR="91425" marL="91425"/>
                </a:tc>
              </a:tr>
              <a:tr h="575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300"/>
                        <a:t>Pin a course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300"/>
                        <a:t>Click on a course in the timetable.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300"/>
                        <a:t>Course highlighted and locked in place.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300"/>
                        <a:t>Course pinned.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300"/>
                        <a:t>Pass</a:t>
                      </a:r>
                      <a:endParaRPr sz="1300"/>
                    </a:p>
                  </a:txBody>
                  <a:tcPr marT="91425" marB="91425" marR="91425" marL="91425"/>
                </a:tc>
              </a:tr>
              <a:tr h="775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300"/>
                        <a:t>Exclude unavailable days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300"/>
                        <a:t>Mark Monday as unavailable.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300"/>
                        <a:t>No courses scheduled on Monday.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300"/>
                        <a:t>No Monday courses.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300"/>
                        <a:t>Pass</a:t>
                      </a:r>
                      <a:endParaRPr sz="13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39"/>
          <p:cNvSpPr txBox="1"/>
          <p:nvPr/>
        </p:nvSpPr>
        <p:spPr>
          <a:xfrm>
            <a:off x="279400" y="215900"/>
            <a:ext cx="2254200" cy="13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2A2A2A"/>
                </a:solidFill>
                <a:latin typeface="Anton"/>
                <a:ea typeface="Anton"/>
                <a:cs typeface="Anton"/>
                <a:sym typeface="Anton"/>
              </a:rPr>
              <a:t>Timetable for skku</a:t>
            </a:r>
            <a:endParaRPr sz="7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343" name="Google Shape;343;p39"/>
          <p:cNvPicPr preferRelativeResize="0"/>
          <p:nvPr/>
        </p:nvPicPr>
        <p:blipFill rotWithShape="1">
          <a:blip r:embed="rId3">
            <a:alphaModFix/>
          </a:blip>
          <a:srcRect b="12586" l="0" r="0" t="17916"/>
          <a:stretch/>
        </p:blipFill>
        <p:spPr>
          <a:xfrm>
            <a:off x="8416125" y="69650"/>
            <a:ext cx="511963" cy="35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3200" y="419100"/>
            <a:ext cx="8731252" cy="6350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39"/>
          <p:cNvSpPr txBox="1"/>
          <p:nvPr/>
        </p:nvSpPr>
        <p:spPr>
          <a:xfrm>
            <a:off x="-1" y="419100"/>
            <a:ext cx="4226400" cy="65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>
                <a:solidFill>
                  <a:srgbClr val="2A2A2A"/>
                </a:solidFill>
                <a:latin typeface="Anton"/>
                <a:ea typeface="Anton"/>
                <a:cs typeface="Anton"/>
                <a:sym typeface="Anton"/>
              </a:rPr>
              <a:t>Test Result - Integration Test</a:t>
            </a:r>
            <a:endParaRPr sz="2500">
              <a:solidFill>
                <a:srgbClr val="2A2A2A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rgbClr val="2A2A2A"/>
              </a:solidFill>
            </a:endParaRPr>
          </a:p>
        </p:txBody>
      </p:sp>
      <p:graphicFrame>
        <p:nvGraphicFramePr>
          <p:cNvPr id="346" name="Google Shape;346;p39"/>
          <p:cNvGraphicFramePr/>
          <p:nvPr/>
        </p:nvGraphicFramePr>
        <p:xfrm>
          <a:off x="279375" y="1235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{5ADB42A4-AE48-4398-94B6-D314B38562D1}</a:tableStyleId>
              </a:tblPr>
              <a:tblGrid>
                <a:gridCol w="1318575"/>
                <a:gridCol w="2389125"/>
                <a:gridCol w="2454675"/>
                <a:gridCol w="1644450"/>
                <a:gridCol w="762800"/>
              </a:tblGrid>
              <a:tr h="5770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/>
                        <a:t>Test Case</a:t>
                      </a:r>
                      <a:endParaRPr b="1"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/>
                        <a:t>Scenario</a:t>
                      </a:r>
                      <a:endParaRPr b="1"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/>
                        <a:t>Expected Outcome</a:t>
                      </a:r>
                      <a:endParaRPr b="1"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/>
                        <a:t>Actual Outcome</a:t>
                      </a:r>
                      <a:endParaRPr b="1"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/>
                        <a:t>Status</a:t>
                      </a:r>
                      <a:endParaRPr b="1" sz="1100"/>
                    </a:p>
                  </a:txBody>
                  <a:tcPr marT="91425" marB="91425" marR="91425" marL="91425"/>
                </a:tc>
              </a:tr>
              <a:tr h="616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Survey to timetable workflow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Complete survey and generate timetable.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Timetable generated based on survey input.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Matches preferences.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Pass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616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History page update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Add a course to exclusions and regenerate timetable.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Excluded course does not appear in timetable.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Excluded successful.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Pass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616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Login to survey redirection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Login and proceed to the survey page.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User redirected to the correct page.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Redirect successful.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Pass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616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Timetable regeneration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Modify preferences and regenerate timetable.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Updated timetable matches new preferences.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Regenerated correctly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Pass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40"/>
          <p:cNvSpPr txBox="1"/>
          <p:nvPr/>
        </p:nvSpPr>
        <p:spPr>
          <a:xfrm>
            <a:off x="279400" y="215900"/>
            <a:ext cx="2254200" cy="13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2A2A2A"/>
                </a:solidFill>
                <a:latin typeface="Anton"/>
                <a:ea typeface="Anton"/>
                <a:cs typeface="Anton"/>
                <a:sym typeface="Anton"/>
              </a:rPr>
              <a:t>Timetable for skku</a:t>
            </a:r>
            <a:endParaRPr sz="7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352" name="Google Shape;352;p40"/>
          <p:cNvPicPr preferRelativeResize="0"/>
          <p:nvPr/>
        </p:nvPicPr>
        <p:blipFill rotWithShape="1">
          <a:blip r:embed="rId3">
            <a:alphaModFix/>
          </a:blip>
          <a:srcRect b="12586" l="0" r="0" t="17916"/>
          <a:stretch/>
        </p:blipFill>
        <p:spPr>
          <a:xfrm>
            <a:off x="8416125" y="69650"/>
            <a:ext cx="511963" cy="35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3200" y="419100"/>
            <a:ext cx="8731252" cy="6350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40"/>
          <p:cNvSpPr txBox="1"/>
          <p:nvPr/>
        </p:nvSpPr>
        <p:spPr>
          <a:xfrm>
            <a:off x="152406" y="419100"/>
            <a:ext cx="3543900" cy="65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>
                <a:solidFill>
                  <a:srgbClr val="2A2A2A"/>
                </a:solidFill>
                <a:latin typeface="Anton"/>
                <a:ea typeface="Anton"/>
                <a:cs typeface="Anton"/>
                <a:sym typeface="Anton"/>
              </a:rPr>
              <a:t>Test Result - System Test</a:t>
            </a:r>
            <a:endParaRPr sz="2500">
              <a:solidFill>
                <a:srgbClr val="2A2A2A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rgbClr val="2A2A2A"/>
              </a:solidFill>
            </a:endParaRPr>
          </a:p>
        </p:txBody>
      </p:sp>
      <p:graphicFrame>
        <p:nvGraphicFramePr>
          <p:cNvPr id="355" name="Google Shape;355;p40"/>
          <p:cNvGraphicFramePr/>
          <p:nvPr/>
        </p:nvGraphicFramePr>
        <p:xfrm>
          <a:off x="279375" y="1616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{5ADB42A4-AE48-4398-94B6-D314B38562D1}</a:tableStyleId>
              </a:tblPr>
              <a:tblGrid>
                <a:gridCol w="1318575"/>
                <a:gridCol w="2389125"/>
                <a:gridCol w="2454675"/>
                <a:gridCol w="1644450"/>
                <a:gridCol w="762800"/>
              </a:tblGrid>
              <a:tr h="5770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/>
                        <a:t>Test Case</a:t>
                      </a:r>
                      <a:endParaRPr b="1"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/>
                        <a:t>Scenario</a:t>
                      </a:r>
                      <a:endParaRPr b="1"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/>
                        <a:t>Expected Outcome</a:t>
                      </a:r>
                      <a:endParaRPr b="1"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/>
                        <a:t>Actual Outcome</a:t>
                      </a:r>
                      <a:endParaRPr b="1"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/>
                        <a:t>Status</a:t>
                      </a:r>
                      <a:endParaRPr b="1" sz="1100"/>
                    </a:p>
                  </a:txBody>
                  <a:tcPr marT="91425" marB="91425" marR="91425" marL="91425"/>
                </a:tc>
              </a:tr>
              <a:tr h="616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End-to-end workflow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Register -&gt; Login -&gt; Survey -&gt; Generate timetable.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Seamless transition through all steps.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Smooth workflow.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Pass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616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Multi-user access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Two users generate </a:t>
                      </a:r>
                      <a:r>
                        <a:rPr lang="ko"/>
                        <a:t>times tables</a:t>
                      </a:r>
                      <a:r>
                        <a:rPr lang="ko"/>
                        <a:t> simultaneously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Both users see their unique schedules.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No data overlap.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Pass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616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Browser compatibility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Open app in Chrome, Firefox, Safari and Edge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App functions uniformly across browsers.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All browsers supported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Pass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41"/>
          <p:cNvSpPr txBox="1"/>
          <p:nvPr/>
        </p:nvSpPr>
        <p:spPr>
          <a:xfrm>
            <a:off x="279400" y="215900"/>
            <a:ext cx="2254200" cy="13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2A2A2A"/>
                </a:solidFill>
                <a:latin typeface="Anton"/>
                <a:ea typeface="Anton"/>
                <a:cs typeface="Anton"/>
                <a:sym typeface="Anton"/>
              </a:rPr>
              <a:t>Timetable for skku</a:t>
            </a:r>
            <a:endParaRPr sz="7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361" name="Google Shape;361;p41"/>
          <p:cNvPicPr preferRelativeResize="0"/>
          <p:nvPr/>
        </p:nvPicPr>
        <p:blipFill rotWithShape="1">
          <a:blip r:embed="rId3">
            <a:alphaModFix/>
          </a:blip>
          <a:srcRect b="12586" l="0" r="0" t="17916"/>
          <a:stretch/>
        </p:blipFill>
        <p:spPr>
          <a:xfrm>
            <a:off x="8416125" y="69650"/>
            <a:ext cx="511963" cy="35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3200" y="419100"/>
            <a:ext cx="8731252" cy="6350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p41"/>
          <p:cNvSpPr txBox="1"/>
          <p:nvPr/>
        </p:nvSpPr>
        <p:spPr>
          <a:xfrm>
            <a:off x="15" y="674125"/>
            <a:ext cx="5227500" cy="65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>
                <a:solidFill>
                  <a:srgbClr val="2A2A2A"/>
                </a:solidFill>
                <a:latin typeface="Anton"/>
                <a:ea typeface="Anton"/>
                <a:cs typeface="Anton"/>
                <a:sym typeface="Anton"/>
              </a:rPr>
              <a:t>Observation &amp; Improvement</a:t>
            </a:r>
            <a:endParaRPr sz="2500">
              <a:solidFill>
                <a:srgbClr val="2A2A2A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rgbClr val="2A2A2A"/>
              </a:solidFill>
            </a:endParaRPr>
          </a:p>
        </p:txBody>
      </p:sp>
      <p:sp>
        <p:nvSpPr>
          <p:cNvPr id="364" name="Google Shape;364;p41"/>
          <p:cNvSpPr txBox="1"/>
          <p:nvPr/>
        </p:nvSpPr>
        <p:spPr>
          <a:xfrm>
            <a:off x="769350" y="1324825"/>
            <a:ext cx="7605300" cy="32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300">
                <a:solidFill>
                  <a:schemeClr val="dk1"/>
                </a:solidFill>
              </a:rPr>
              <a:t>Observations</a:t>
            </a:r>
            <a:endParaRPr b="1"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b="1" lang="ko" sz="1300">
                <a:solidFill>
                  <a:schemeClr val="dk1"/>
                </a:solidFill>
              </a:rPr>
              <a:t>Functionality:</a:t>
            </a:r>
            <a:endParaRPr b="1" sz="1300">
              <a:solidFill>
                <a:schemeClr val="dk1"/>
              </a:solidFill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○"/>
            </a:pPr>
            <a:r>
              <a:rPr lang="ko" sz="1300">
                <a:solidFill>
                  <a:schemeClr val="dk1"/>
                </a:solidFill>
              </a:rPr>
              <a:t>Core features like login, survey, and timetable generation work seamlessly for most test cases.</a:t>
            </a:r>
            <a:endParaRPr sz="1300">
              <a:solidFill>
                <a:schemeClr val="dk1"/>
              </a:solidFill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○"/>
            </a:pPr>
            <a:r>
              <a:rPr lang="ko" sz="1300">
                <a:solidFill>
                  <a:schemeClr val="dk1"/>
                </a:solidFill>
              </a:rPr>
              <a:t>Minor bugs in timetable pinning feature observed during initial tests.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b="1" lang="ko" sz="1300">
                <a:solidFill>
                  <a:schemeClr val="dk1"/>
                </a:solidFill>
              </a:rPr>
              <a:t>Performance:</a:t>
            </a:r>
            <a:endParaRPr b="1" sz="1300">
              <a:solidFill>
                <a:schemeClr val="dk1"/>
              </a:solidFill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○"/>
            </a:pPr>
            <a:r>
              <a:rPr lang="ko" sz="1300">
                <a:solidFill>
                  <a:schemeClr val="dk1"/>
                </a:solidFill>
              </a:rPr>
              <a:t>The system supports up to 100 concurrent users with acceptable response times.</a:t>
            </a:r>
            <a:endParaRPr sz="1300">
              <a:solidFill>
                <a:schemeClr val="dk1"/>
              </a:solidFill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○"/>
            </a:pPr>
            <a:r>
              <a:rPr lang="ko" sz="1300">
                <a:solidFill>
                  <a:schemeClr val="dk1"/>
                </a:solidFill>
              </a:rPr>
              <a:t>Performance degradation noticed with &gt;100 concurrent users.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b="1" lang="ko" sz="1300">
                <a:solidFill>
                  <a:schemeClr val="dk1"/>
                </a:solidFill>
              </a:rPr>
              <a:t>Usability:</a:t>
            </a:r>
            <a:endParaRPr b="1" sz="1300">
              <a:solidFill>
                <a:schemeClr val="dk1"/>
              </a:solidFill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○"/>
            </a:pPr>
            <a:r>
              <a:rPr lang="ko" sz="1300">
                <a:solidFill>
                  <a:schemeClr val="dk1"/>
                </a:solidFill>
              </a:rPr>
              <a:t>Positive user feedback on the interface and overall flow.</a:t>
            </a:r>
            <a:endParaRPr sz="1300">
              <a:solidFill>
                <a:schemeClr val="dk1"/>
              </a:solidFill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○"/>
            </a:pPr>
            <a:r>
              <a:rPr lang="ko" sz="1300">
                <a:solidFill>
                  <a:schemeClr val="dk1"/>
                </a:solidFill>
              </a:rPr>
              <a:t>Confusion reported on certain survey questions and history page navigation.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20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2"/>
          <p:cNvSpPr txBox="1"/>
          <p:nvPr/>
        </p:nvSpPr>
        <p:spPr>
          <a:xfrm>
            <a:off x="2210800" y="2182300"/>
            <a:ext cx="4234800" cy="22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600">
                <a:solidFill>
                  <a:schemeClr val="dk2"/>
                </a:solidFill>
              </a:rPr>
              <a:t>THANK YOU!</a:t>
            </a:r>
            <a:endParaRPr b="1" sz="39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6"/>
          <p:cNvSpPr txBox="1"/>
          <p:nvPr/>
        </p:nvSpPr>
        <p:spPr>
          <a:xfrm>
            <a:off x="2994750" y="1658100"/>
            <a:ext cx="3154500" cy="182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>
                <a:solidFill>
                  <a:srgbClr val="2A2A2A"/>
                </a:solidFill>
                <a:latin typeface="Anton"/>
                <a:ea typeface="Anton"/>
                <a:cs typeface="Anton"/>
                <a:sym typeface="Anton"/>
              </a:rPr>
              <a:t>Section 1</a:t>
            </a:r>
            <a:endParaRPr sz="2500">
              <a:solidFill>
                <a:srgbClr val="2A2A2A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45720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4100">
                <a:solidFill>
                  <a:srgbClr val="2A2A2A"/>
                </a:solidFill>
                <a:latin typeface="Anton"/>
                <a:ea typeface="Anton"/>
                <a:cs typeface="Anton"/>
                <a:sym typeface="Anton"/>
              </a:rPr>
              <a:t>Motivation</a:t>
            </a:r>
            <a:endParaRPr sz="700">
              <a:solidFill>
                <a:srgbClr val="2A2A2A"/>
              </a:solidFill>
            </a:endParaRPr>
          </a:p>
        </p:txBody>
      </p:sp>
      <p:sp>
        <p:nvSpPr>
          <p:cNvPr id="89" name="Google Shape;89;p16"/>
          <p:cNvSpPr txBox="1"/>
          <p:nvPr/>
        </p:nvSpPr>
        <p:spPr>
          <a:xfrm>
            <a:off x="279400" y="215900"/>
            <a:ext cx="2254200" cy="13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2A2A2A"/>
                </a:solidFill>
                <a:latin typeface="Anton"/>
                <a:ea typeface="Anton"/>
                <a:cs typeface="Anton"/>
                <a:sym typeface="Anton"/>
              </a:rPr>
              <a:t>Timetable for skku</a:t>
            </a:r>
            <a:endParaRPr sz="7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90" name="Google Shape;90;p16"/>
          <p:cNvPicPr preferRelativeResize="0"/>
          <p:nvPr/>
        </p:nvPicPr>
        <p:blipFill rotWithShape="1">
          <a:blip r:embed="rId3">
            <a:alphaModFix/>
          </a:blip>
          <a:srcRect b="12586" l="0" r="0" t="17916"/>
          <a:stretch/>
        </p:blipFill>
        <p:spPr>
          <a:xfrm>
            <a:off x="8416125" y="69650"/>
            <a:ext cx="511963" cy="35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3200" y="419100"/>
            <a:ext cx="8731252" cy="6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7"/>
          <p:cNvSpPr txBox="1"/>
          <p:nvPr/>
        </p:nvSpPr>
        <p:spPr>
          <a:xfrm>
            <a:off x="279400" y="215900"/>
            <a:ext cx="2254200" cy="13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2A2A2A"/>
                </a:solidFill>
                <a:latin typeface="Anton"/>
                <a:ea typeface="Anton"/>
                <a:cs typeface="Anton"/>
                <a:sym typeface="Anton"/>
              </a:rPr>
              <a:t>Timetable for skku</a:t>
            </a:r>
            <a:endParaRPr sz="7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97" name="Google Shape;97;p17"/>
          <p:cNvPicPr preferRelativeResize="0"/>
          <p:nvPr/>
        </p:nvPicPr>
        <p:blipFill rotWithShape="1">
          <a:blip r:embed="rId3">
            <a:alphaModFix/>
          </a:blip>
          <a:srcRect b="12586" l="0" r="0" t="17916"/>
          <a:stretch/>
        </p:blipFill>
        <p:spPr>
          <a:xfrm>
            <a:off x="8416125" y="69650"/>
            <a:ext cx="511963" cy="35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3200" y="419100"/>
            <a:ext cx="8731252" cy="635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7"/>
          <p:cNvSpPr txBox="1"/>
          <p:nvPr/>
        </p:nvSpPr>
        <p:spPr>
          <a:xfrm>
            <a:off x="-12" y="674125"/>
            <a:ext cx="2406300" cy="65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>
                <a:solidFill>
                  <a:srgbClr val="2A2A2A"/>
                </a:solidFill>
                <a:latin typeface="Anton"/>
                <a:ea typeface="Anton"/>
                <a:cs typeface="Anton"/>
                <a:sym typeface="Anton"/>
              </a:rPr>
              <a:t>Motivation</a:t>
            </a:r>
            <a:endParaRPr sz="2500">
              <a:solidFill>
                <a:srgbClr val="2A2A2A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rgbClr val="2A2A2A"/>
              </a:solidFill>
            </a:endParaRPr>
          </a:p>
        </p:txBody>
      </p:sp>
      <p:sp>
        <p:nvSpPr>
          <p:cNvPr id="100" name="Google Shape;100;p17"/>
          <p:cNvSpPr txBox="1"/>
          <p:nvPr/>
        </p:nvSpPr>
        <p:spPr>
          <a:xfrm>
            <a:off x="1421000" y="1476700"/>
            <a:ext cx="7071300" cy="30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njari"/>
              <a:buAutoNum type="arabicPeriod"/>
            </a:pPr>
            <a:r>
              <a:rPr lang="ko" sz="1200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rPr>
              <a:t>Many students are stressed when organizing their timetables.</a:t>
            </a:r>
            <a:endParaRPr sz="1900">
              <a:solidFill>
                <a:schemeClr val="dk2"/>
              </a:solidFill>
              <a:latin typeface="Manjari"/>
              <a:ea typeface="Manjari"/>
              <a:cs typeface="Manjari"/>
              <a:sym typeface="Manjari"/>
            </a:endParaRPr>
          </a:p>
        </p:txBody>
      </p:sp>
      <p:pic>
        <p:nvPicPr>
          <p:cNvPr id="101" name="Google Shape;101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62650" y="2077850"/>
            <a:ext cx="4287526" cy="2588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8"/>
          <p:cNvSpPr txBox="1"/>
          <p:nvPr/>
        </p:nvSpPr>
        <p:spPr>
          <a:xfrm>
            <a:off x="279400" y="215900"/>
            <a:ext cx="2254200" cy="13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2A2A2A"/>
                </a:solidFill>
                <a:latin typeface="Anton"/>
                <a:ea typeface="Anton"/>
                <a:cs typeface="Anton"/>
                <a:sym typeface="Anton"/>
              </a:rPr>
              <a:t>Timetable for skku</a:t>
            </a:r>
            <a:endParaRPr sz="7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107" name="Google Shape;107;p18"/>
          <p:cNvPicPr preferRelativeResize="0"/>
          <p:nvPr/>
        </p:nvPicPr>
        <p:blipFill rotWithShape="1">
          <a:blip r:embed="rId3">
            <a:alphaModFix/>
          </a:blip>
          <a:srcRect b="12586" l="0" r="0" t="17916"/>
          <a:stretch/>
        </p:blipFill>
        <p:spPr>
          <a:xfrm>
            <a:off x="8416125" y="69650"/>
            <a:ext cx="511963" cy="35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3200" y="419100"/>
            <a:ext cx="8731252" cy="635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8"/>
          <p:cNvSpPr txBox="1"/>
          <p:nvPr/>
        </p:nvSpPr>
        <p:spPr>
          <a:xfrm>
            <a:off x="-12" y="674125"/>
            <a:ext cx="2406300" cy="65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>
                <a:solidFill>
                  <a:srgbClr val="2A2A2A"/>
                </a:solidFill>
                <a:latin typeface="Anton"/>
                <a:ea typeface="Anton"/>
                <a:cs typeface="Anton"/>
                <a:sym typeface="Anton"/>
              </a:rPr>
              <a:t>Motivation</a:t>
            </a:r>
            <a:endParaRPr sz="2500">
              <a:solidFill>
                <a:srgbClr val="2A2A2A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rgbClr val="2A2A2A"/>
              </a:solidFill>
            </a:endParaRPr>
          </a:p>
        </p:txBody>
      </p:sp>
      <p:sp>
        <p:nvSpPr>
          <p:cNvPr id="110" name="Google Shape;110;p18"/>
          <p:cNvSpPr txBox="1"/>
          <p:nvPr/>
        </p:nvSpPr>
        <p:spPr>
          <a:xfrm>
            <a:off x="1322200" y="1324825"/>
            <a:ext cx="6742200" cy="32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rPr>
              <a:t>   2.      Each student has unique preferences.</a:t>
            </a:r>
            <a:endParaRPr sz="1200">
              <a:solidFill>
                <a:schemeClr val="dk1"/>
              </a:solidFill>
              <a:latin typeface="Manjari"/>
              <a:ea typeface="Manjari"/>
              <a:cs typeface="Manjari"/>
              <a:sym typeface="Manjari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njari"/>
              <a:buChar char="●"/>
            </a:pPr>
            <a:r>
              <a:rPr lang="ko" sz="1200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rPr>
              <a:t>Factors such as double majors, taken courses, the ratio of major to elective courses, and preferred timetable structures should be considered.</a:t>
            </a:r>
            <a:endParaRPr sz="1200">
              <a:solidFill>
                <a:schemeClr val="dk2"/>
              </a:solidFill>
              <a:latin typeface="Manjari"/>
              <a:ea typeface="Manjari"/>
              <a:cs typeface="Manjari"/>
              <a:sym typeface="Manjari"/>
            </a:endParaRPr>
          </a:p>
        </p:txBody>
      </p:sp>
      <p:pic>
        <p:nvPicPr>
          <p:cNvPr id="111" name="Google Shape;111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22202" y="2783599"/>
            <a:ext cx="2000551" cy="1805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53474" y="2361725"/>
            <a:ext cx="1771624" cy="2649175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3739713" y="3533650"/>
            <a:ext cx="5568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rPr>
              <a:t>OR</a:t>
            </a:r>
            <a:endParaRPr sz="2500">
              <a:solidFill>
                <a:schemeClr val="dk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114" name="Google Shape;114;p18"/>
          <p:cNvSpPr txBox="1"/>
          <p:nvPr/>
        </p:nvSpPr>
        <p:spPr>
          <a:xfrm>
            <a:off x="6982063" y="3533650"/>
            <a:ext cx="5568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rPr>
              <a:t>?</a:t>
            </a:r>
            <a:endParaRPr sz="2500">
              <a:solidFill>
                <a:schemeClr val="dk2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9"/>
          <p:cNvSpPr txBox="1"/>
          <p:nvPr/>
        </p:nvSpPr>
        <p:spPr>
          <a:xfrm>
            <a:off x="279400" y="215900"/>
            <a:ext cx="2254200" cy="13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2A2A2A"/>
                </a:solidFill>
                <a:latin typeface="Anton"/>
                <a:ea typeface="Anton"/>
                <a:cs typeface="Anton"/>
                <a:sym typeface="Anton"/>
              </a:rPr>
              <a:t>Timetable for skku</a:t>
            </a:r>
            <a:endParaRPr sz="7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120" name="Google Shape;120;p19"/>
          <p:cNvPicPr preferRelativeResize="0"/>
          <p:nvPr/>
        </p:nvPicPr>
        <p:blipFill rotWithShape="1">
          <a:blip r:embed="rId3">
            <a:alphaModFix/>
          </a:blip>
          <a:srcRect b="12586" l="0" r="0" t="17916"/>
          <a:stretch/>
        </p:blipFill>
        <p:spPr>
          <a:xfrm>
            <a:off x="8416125" y="69650"/>
            <a:ext cx="511963" cy="35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3200" y="419100"/>
            <a:ext cx="8731252" cy="635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9"/>
          <p:cNvSpPr txBox="1"/>
          <p:nvPr/>
        </p:nvSpPr>
        <p:spPr>
          <a:xfrm>
            <a:off x="-12" y="674125"/>
            <a:ext cx="2406300" cy="65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>
                <a:solidFill>
                  <a:srgbClr val="2A2A2A"/>
                </a:solidFill>
                <a:latin typeface="Anton"/>
                <a:ea typeface="Anton"/>
                <a:cs typeface="Anton"/>
                <a:sym typeface="Anton"/>
              </a:rPr>
              <a:t>Motivation</a:t>
            </a:r>
            <a:endParaRPr sz="2500">
              <a:solidFill>
                <a:srgbClr val="2A2A2A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rgbClr val="2A2A2A"/>
              </a:solidFill>
            </a:endParaRPr>
          </a:p>
        </p:txBody>
      </p:sp>
      <p:sp>
        <p:nvSpPr>
          <p:cNvPr id="123" name="Google Shape;123;p19"/>
          <p:cNvSpPr txBox="1"/>
          <p:nvPr/>
        </p:nvSpPr>
        <p:spPr>
          <a:xfrm>
            <a:off x="1250350" y="1324825"/>
            <a:ext cx="6849600" cy="32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rPr>
              <a:t>   3.      Enhancing Efficiency:</a:t>
            </a:r>
            <a:endParaRPr sz="1200">
              <a:solidFill>
                <a:schemeClr val="dk1"/>
              </a:solidFill>
              <a:latin typeface="Manjari"/>
              <a:ea typeface="Manjari"/>
              <a:cs typeface="Manjari"/>
              <a:sym typeface="Manjari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njari"/>
              <a:buChar char="●"/>
            </a:pPr>
            <a:r>
              <a:rPr lang="ko" sz="1200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rPr>
              <a:t>Ensure students avoid unnecessary repetition and better manage their credits.</a:t>
            </a:r>
            <a:endParaRPr sz="1200">
              <a:solidFill>
                <a:schemeClr val="dk1"/>
              </a:solidFill>
              <a:latin typeface="Manjari"/>
              <a:ea typeface="Manjari"/>
              <a:cs typeface="Manjari"/>
              <a:sym typeface="Manjari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njari"/>
              <a:buChar char="●"/>
            </a:pPr>
            <a:r>
              <a:rPr lang="ko" sz="1200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rPr>
              <a:t>An organized and efficient timetable enhances academic achievement.</a:t>
            </a:r>
            <a:endParaRPr sz="1200">
              <a:solidFill>
                <a:schemeClr val="dk2"/>
              </a:solidFill>
              <a:latin typeface="Manjari"/>
              <a:ea typeface="Manjari"/>
              <a:cs typeface="Manjari"/>
              <a:sym typeface="Manjari"/>
            </a:endParaRPr>
          </a:p>
        </p:txBody>
      </p:sp>
      <p:pic>
        <p:nvPicPr>
          <p:cNvPr id="124" name="Google Shape;124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52305" y="2518650"/>
            <a:ext cx="3391274" cy="2346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0"/>
          <p:cNvSpPr txBox="1"/>
          <p:nvPr/>
        </p:nvSpPr>
        <p:spPr>
          <a:xfrm>
            <a:off x="2754150" y="1658100"/>
            <a:ext cx="3635700" cy="182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>
                <a:solidFill>
                  <a:srgbClr val="2A2A2A"/>
                </a:solidFill>
                <a:latin typeface="Anton"/>
                <a:ea typeface="Anton"/>
                <a:cs typeface="Anton"/>
                <a:sym typeface="Anton"/>
              </a:rPr>
              <a:t>Section 2</a:t>
            </a:r>
            <a:endParaRPr sz="2500">
              <a:solidFill>
                <a:srgbClr val="2A2A2A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4100">
                <a:solidFill>
                  <a:srgbClr val="2A2A2A"/>
                </a:solidFill>
                <a:latin typeface="Anton"/>
                <a:ea typeface="Anton"/>
                <a:cs typeface="Anton"/>
                <a:sym typeface="Anton"/>
              </a:rPr>
              <a:t>Goals &amp; Overview</a:t>
            </a:r>
            <a:endParaRPr sz="700">
              <a:solidFill>
                <a:srgbClr val="2A2A2A"/>
              </a:solidFill>
            </a:endParaRPr>
          </a:p>
        </p:txBody>
      </p:sp>
      <p:sp>
        <p:nvSpPr>
          <p:cNvPr id="130" name="Google Shape;130;p20"/>
          <p:cNvSpPr txBox="1"/>
          <p:nvPr/>
        </p:nvSpPr>
        <p:spPr>
          <a:xfrm>
            <a:off x="279400" y="215900"/>
            <a:ext cx="2254200" cy="13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2A2A2A"/>
                </a:solidFill>
                <a:latin typeface="Anton"/>
                <a:ea typeface="Anton"/>
                <a:cs typeface="Anton"/>
                <a:sym typeface="Anton"/>
              </a:rPr>
              <a:t>Timetable for skku</a:t>
            </a:r>
            <a:endParaRPr sz="7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131" name="Google Shape;131;p20"/>
          <p:cNvPicPr preferRelativeResize="0"/>
          <p:nvPr/>
        </p:nvPicPr>
        <p:blipFill rotWithShape="1">
          <a:blip r:embed="rId3">
            <a:alphaModFix/>
          </a:blip>
          <a:srcRect b="12586" l="0" r="0" t="17916"/>
          <a:stretch/>
        </p:blipFill>
        <p:spPr>
          <a:xfrm>
            <a:off x="8416125" y="69650"/>
            <a:ext cx="511963" cy="35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3200" y="419100"/>
            <a:ext cx="8731252" cy="6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1"/>
          <p:cNvSpPr txBox="1"/>
          <p:nvPr/>
        </p:nvSpPr>
        <p:spPr>
          <a:xfrm>
            <a:off x="279400" y="215900"/>
            <a:ext cx="2254200" cy="13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2A2A2A"/>
                </a:solidFill>
                <a:latin typeface="Anton"/>
                <a:ea typeface="Anton"/>
                <a:cs typeface="Anton"/>
                <a:sym typeface="Anton"/>
              </a:rPr>
              <a:t>Timetable for skku</a:t>
            </a:r>
            <a:endParaRPr sz="7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138" name="Google Shape;138;p21"/>
          <p:cNvPicPr preferRelativeResize="0"/>
          <p:nvPr/>
        </p:nvPicPr>
        <p:blipFill rotWithShape="1">
          <a:blip r:embed="rId3">
            <a:alphaModFix/>
          </a:blip>
          <a:srcRect b="12586" l="0" r="0" t="17916"/>
          <a:stretch/>
        </p:blipFill>
        <p:spPr>
          <a:xfrm>
            <a:off x="8416125" y="69650"/>
            <a:ext cx="511963" cy="35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3200" y="419100"/>
            <a:ext cx="8731252" cy="635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1"/>
          <p:cNvSpPr txBox="1"/>
          <p:nvPr/>
        </p:nvSpPr>
        <p:spPr>
          <a:xfrm>
            <a:off x="136650" y="674125"/>
            <a:ext cx="1376100" cy="65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>
                <a:solidFill>
                  <a:srgbClr val="2A2A2A"/>
                </a:solidFill>
                <a:latin typeface="Anton"/>
                <a:ea typeface="Anton"/>
                <a:cs typeface="Anton"/>
                <a:sym typeface="Anton"/>
              </a:rPr>
              <a:t> Goals</a:t>
            </a:r>
            <a:endParaRPr sz="2500">
              <a:solidFill>
                <a:srgbClr val="2A2A2A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rgbClr val="2A2A2A"/>
              </a:solidFill>
            </a:endParaRPr>
          </a:p>
        </p:txBody>
      </p:sp>
      <p:pic>
        <p:nvPicPr>
          <p:cNvPr id="141" name="Google Shape;141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37150" y="515100"/>
            <a:ext cx="1806850" cy="1806850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1"/>
          <p:cNvSpPr txBox="1"/>
          <p:nvPr/>
        </p:nvSpPr>
        <p:spPr>
          <a:xfrm>
            <a:off x="1322150" y="1595875"/>
            <a:ext cx="6015000" cy="274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b="1" lang="ko" sz="1500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rPr>
              <a:t>Personalized Scheduling</a:t>
            </a:r>
            <a:r>
              <a:rPr lang="ko" sz="1500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rPr>
              <a:t>: </a:t>
            </a:r>
            <a:r>
              <a:rPr lang="ko" sz="1300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rPr>
              <a:t>Create timetables that reflect individual preferences and needs.</a:t>
            </a:r>
            <a:endParaRPr sz="1300">
              <a:solidFill>
                <a:schemeClr val="dk1"/>
              </a:solidFill>
              <a:latin typeface="Manjari"/>
              <a:ea typeface="Manjari"/>
              <a:cs typeface="Manjari"/>
              <a:sym typeface="Manjari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b="1" lang="ko" sz="1500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rPr>
              <a:t>Course Management</a:t>
            </a:r>
            <a:r>
              <a:rPr lang="ko" sz="1500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rPr>
              <a:t>: </a:t>
            </a:r>
            <a:r>
              <a:rPr lang="ko" sz="1300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rPr>
              <a:t>Exclude taken courses and balance major and elective subjects according to students' preferences.</a:t>
            </a:r>
            <a:endParaRPr sz="1300">
              <a:solidFill>
                <a:schemeClr val="dk1"/>
              </a:solidFill>
              <a:latin typeface="Manjari"/>
              <a:ea typeface="Manjari"/>
              <a:cs typeface="Manjari"/>
              <a:sym typeface="Manjari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b="1" lang="ko" sz="1500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rPr>
              <a:t>Stress Reduction and Time Efficiency</a:t>
            </a:r>
            <a:r>
              <a:rPr lang="ko" sz="1500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rPr>
              <a:t>:</a:t>
            </a:r>
            <a:r>
              <a:rPr lang="ko" sz="1300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rPr>
              <a:t> Reduce stress and time by automating the scheduling process.</a:t>
            </a:r>
            <a:endParaRPr sz="1300">
              <a:solidFill>
                <a:schemeClr val="dk1"/>
              </a:solidFill>
              <a:latin typeface="Manjari"/>
              <a:ea typeface="Manjari"/>
              <a:cs typeface="Manjari"/>
              <a:sym typeface="Manjari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2000"/>
              </a:spcBef>
              <a:spcAft>
                <a:spcPts val="1000"/>
              </a:spcAft>
              <a:buClr>
                <a:schemeClr val="dk1"/>
              </a:buClr>
              <a:buSzPts val="1400"/>
              <a:buAutoNum type="arabicPeriod"/>
            </a:pPr>
            <a:r>
              <a:rPr b="1" lang="ko" sz="1500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rPr>
              <a:t>Enhanced Focus and Productivity</a:t>
            </a:r>
            <a:r>
              <a:rPr lang="ko" sz="1500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rPr>
              <a:t>: </a:t>
            </a:r>
            <a:r>
              <a:rPr lang="ko" sz="1300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rPr>
              <a:t>Provide optimized schedules and improve focus and academic performance.</a:t>
            </a:r>
            <a:endParaRPr sz="1300">
              <a:solidFill>
                <a:schemeClr val="dk1"/>
              </a:solidFill>
              <a:latin typeface="Manjari"/>
              <a:ea typeface="Manjari"/>
              <a:cs typeface="Manjari"/>
              <a:sym typeface="Manjari"/>
            </a:endParaRPr>
          </a:p>
        </p:txBody>
      </p:sp>
      <p:pic>
        <p:nvPicPr>
          <p:cNvPr id="143" name="Google Shape;143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54500" y="3715725"/>
            <a:ext cx="700375" cy="70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1"/>
          <p:cNvPicPr preferRelativeResize="0"/>
          <p:nvPr/>
        </p:nvPicPr>
        <p:blipFill rotWithShape="1">
          <a:blip r:embed="rId7">
            <a:alphaModFix/>
          </a:blip>
          <a:srcRect b="8357" l="0" r="0" t="0"/>
          <a:stretch/>
        </p:blipFill>
        <p:spPr>
          <a:xfrm>
            <a:off x="817572" y="2951650"/>
            <a:ext cx="774227" cy="76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1"/>
          <p:cNvPicPr preferRelativeResize="0"/>
          <p:nvPr/>
        </p:nvPicPr>
        <p:blipFill rotWithShape="1">
          <a:blip r:embed="rId8">
            <a:alphaModFix/>
          </a:blip>
          <a:srcRect b="19641" l="19536" r="19960" t="24222"/>
          <a:stretch/>
        </p:blipFill>
        <p:spPr>
          <a:xfrm>
            <a:off x="1002113" y="2363550"/>
            <a:ext cx="557561" cy="47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31163" y="1573488"/>
            <a:ext cx="700374" cy="700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/>
          <p:nvPr/>
        </p:nvSpPr>
        <p:spPr>
          <a:xfrm>
            <a:off x="279400" y="215900"/>
            <a:ext cx="2254200" cy="13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2A2A2A"/>
                </a:solidFill>
                <a:latin typeface="Anton"/>
                <a:ea typeface="Anton"/>
                <a:cs typeface="Anton"/>
                <a:sym typeface="Anton"/>
              </a:rPr>
              <a:t>Timetable for skku</a:t>
            </a:r>
            <a:endParaRPr sz="7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152" name="Google Shape;152;p22"/>
          <p:cNvPicPr preferRelativeResize="0"/>
          <p:nvPr/>
        </p:nvPicPr>
        <p:blipFill rotWithShape="1">
          <a:blip r:embed="rId3">
            <a:alphaModFix/>
          </a:blip>
          <a:srcRect b="12586" l="0" r="0" t="17916"/>
          <a:stretch/>
        </p:blipFill>
        <p:spPr>
          <a:xfrm>
            <a:off x="8416125" y="69650"/>
            <a:ext cx="511963" cy="35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3200" y="419100"/>
            <a:ext cx="8731252" cy="635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2"/>
          <p:cNvSpPr txBox="1"/>
          <p:nvPr/>
        </p:nvSpPr>
        <p:spPr>
          <a:xfrm>
            <a:off x="76522" y="639525"/>
            <a:ext cx="1905300" cy="65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>
                <a:solidFill>
                  <a:srgbClr val="2A2A2A"/>
                </a:solidFill>
                <a:latin typeface="Anton"/>
                <a:ea typeface="Anton"/>
                <a:cs typeface="Anton"/>
                <a:sym typeface="Anton"/>
              </a:rPr>
              <a:t> Overview</a:t>
            </a:r>
            <a:endParaRPr sz="2500">
              <a:solidFill>
                <a:srgbClr val="2A2A2A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rgbClr val="2A2A2A"/>
              </a:solidFill>
            </a:endParaRPr>
          </a:p>
        </p:txBody>
      </p:sp>
      <p:sp>
        <p:nvSpPr>
          <p:cNvPr id="155" name="Google Shape;155;p22"/>
          <p:cNvSpPr txBox="1"/>
          <p:nvPr/>
        </p:nvSpPr>
        <p:spPr>
          <a:xfrm>
            <a:off x="576400" y="1262500"/>
            <a:ext cx="2504100" cy="35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355600" lvl="0" marL="45720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2A2A2A"/>
              </a:buClr>
              <a:buSzPts val="2000"/>
              <a:buFont typeface="Anton"/>
              <a:buChar char="-"/>
            </a:pPr>
            <a:r>
              <a:rPr lang="ko" sz="2000">
                <a:solidFill>
                  <a:srgbClr val="2A2A2A"/>
                </a:solidFill>
                <a:latin typeface="Anton"/>
                <a:ea typeface="Anton"/>
                <a:cs typeface="Anton"/>
                <a:sym typeface="Anton"/>
              </a:rPr>
              <a:t>Main Functions</a:t>
            </a:r>
            <a:endParaRPr sz="700">
              <a:solidFill>
                <a:srgbClr val="2A2A2A"/>
              </a:solidFill>
            </a:endParaRPr>
          </a:p>
        </p:txBody>
      </p:sp>
      <p:pic>
        <p:nvPicPr>
          <p:cNvPr id="156" name="Google Shape;156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36324" y="2364339"/>
            <a:ext cx="4862674" cy="2360035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2"/>
          <p:cNvSpPr txBox="1"/>
          <p:nvPr/>
        </p:nvSpPr>
        <p:spPr>
          <a:xfrm>
            <a:off x="576400" y="1742963"/>
            <a:ext cx="3160500" cy="241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3238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A2A2A"/>
              </a:buClr>
              <a:buSzPts val="1500"/>
              <a:buFont typeface="Manjari"/>
              <a:buAutoNum type="arabicPeriod"/>
            </a:pPr>
            <a:r>
              <a:rPr lang="ko" sz="1500">
                <a:solidFill>
                  <a:srgbClr val="2A2A2A"/>
                </a:solidFill>
                <a:latin typeface="Manjari"/>
                <a:ea typeface="Manjari"/>
                <a:cs typeface="Manjari"/>
                <a:sym typeface="Manjari"/>
              </a:rPr>
              <a:t>Survey to reflect personal preference</a:t>
            </a:r>
            <a:endParaRPr sz="1500">
              <a:solidFill>
                <a:srgbClr val="2A2A2A"/>
              </a:solidFill>
              <a:latin typeface="Manjari"/>
              <a:ea typeface="Manjari"/>
              <a:cs typeface="Manjari"/>
              <a:sym typeface="Manjari"/>
            </a:endParaRPr>
          </a:p>
          <a:p>
            <a:pPr indent="-32385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2A2A2A"/>
              </a:buClr>
              <a:buSzPts val="1500"/>
              <a:buFont typeface="Manjari"/>
              <a:buAutoNum type="arabicPeriod"/>
            </a:pPr>
            <a:r>
              <a:rPr lang="ko" sz="1500">
                <a:solidFill>
                  <a:srgbClr val="2A2A2A"/>
                </a:solidFill>
                <a:latin typeface="Manjari"/>
                <a:ea typeface="Manjari"/>
                <a:cs typeface="Manjari"/>
                <a:sym typeface="Manjari"/>
              </a:rPr>
              <a:t>Timetable Recommendations</a:t>
            </a:r>
            <a:endParaRPr sz="1500">
              <a:solidFill>
                <a:srgbClr val="2A2A2A"/>
              </a:solidFill>
              <a:latin typeface="Manjari"/>
              <a:ea typeface="Manjari"/>
              <a:cs typeface="Manjari"/>
              <a:sym typeface="Manjari"/>
            </a:endParaRPr>
          </a:p>
          <a:p>
            <a:pPr indent="-32385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2A2A2A"/>
              </a:buClr>
              <a:buSzPts val="1500"/>
              <a:buFont typeface="Manjari"/>
              <a:buAutoNum type="arabicPeriod"/>
            </a:pPr>
            <a:r>
              <a:rPr lang="ko" sz="1500">
                <a:solidFill>
                  <a:srgbClr val="2A2A2A"/>
                </a:solidFill>
                <a:latin typeface="Manjari"/>
                <a:ea typeface="Manjari"/>
                <a:cs typeface="Manjari"/>
                <a:sym typeface="Manjari"/>
              </a:rPr>
              <a:t>Reduce stress and complications regarding course management</a:t>
            </a:r>
            <a:endParaRPr sz="1500">
              <a:solidFill>
                <a:srgbClr val="2A2A2A"/>
              </a:solidFill>
              <a:latin typeface="Manjari"/>
              <a:ea typeface="Manjari"/>
              <a:cs typeface="Manjari"/>
              <a:sym typeface="Manjari"/>
            </a:endParaRPr>
          </a:p>
        </p:txBody>
      </p:sp>
      <p:pic>
        <p:nvPicPr>
          <p:cNvPr id="158" name="Google Shape;158;p22"/>
          <p:cNvPicPr preferRelativeResize="0"/>
          <p:nvPr/>
        </p:nvPicPr>
        <p:blipFill rotWithShape="1">
          <a:blip r:embed="rId6">
            <a:alphaModFix/>
          </a:blip>
          <a:srcRect b="45980" l="0" r="0" t="0"/>
          <a:stretch/>
        </p:blipFill>
        <p:spPr>
          <a:xfrm>
            <a:off x="4135000" y="706775"/>
            <a:ext cx="4665316" cy="1225175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2"/>
          <p:cNvSpPr/>
          <p:nvPr/>
        </p:nvSpPr>
        <p:spPr>
          <a:xfrm>
            <a:off x="6366863" y="2008550"/>
            <a:ext cx="201600" cy="3558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D9EAD3"/>
          </a:solidFill>
          <a:ln cap="flat" cmpd="sng" w="9525">
            <a:solidFill>
              <a:srgbClr val="D9EA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